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25_70043E57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9" r:id="rId3"/>
    <p:sldId id="303" r:id="rId4"/>
    <p:sldId id="280" r:id="rId5"/>
    <p:sldId id="305" r:id="rId6"/>
    <p:sldId id="298" r:id="rId7"/>
    <p:sldId id="300" r:id="rId8"/>
    <p:sldId id="293" r:id="rId9"/>
    <p:sldId id="315" r:id="rId10"/>
    <p:sldId id="306" r:id="rId11"/>
    <p:sldId id="313" r:id="rId12"/>
    <p:sldId id="314" r:id="rId13"/>
    <p:sldId id="309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3D57B4-BBE1-697D-070C-301FD8105524}" name="Ben Stevenson" initials="BS" userId="S::bens@tangata.co.nz::61d61ebf-f965-4dfc-8046-7d0ef44e20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F4"/>
    <a:srgbClr val="333E48"/>
    <a:srgbClr val="EB6852"/>
    <a:srgbClr val="C6BFB6"/>
    <a:srgbClr val="BBD2DC"/>
    <a:srgbClr val="F7B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053" autoAdjust="0"/>
  </p:normalViewPr>
  <p:slideViewPr>
    <p:cSldViewPr snapToGrid="0">
      <p:cViewPr varScale="1">
        <p:scale>
          <a:sx n="76" d="100"/>
          <a:sy n="76" d="100"/>
        </p:scale>
        <p:origin x="49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17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25_70043E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56D2F9-43D5-40A2-B130-F81BA258E4BA}" authorId="{5D3D57B4-BBE1-697D-070C-301FD8105524}" status="resolved" created="2024-09-18T00:13:29.403" complete="100000">
    <pc:sldMkLst xmlns:pc="http://schemas.microsoft.com/office/powerpoint/2013/main/command">
      <pc:docMk/>
      <pc:sldMk cId="1879326295" sldId="293"/>
    </pc:sldMkLst>
    <p188:txBody>
      <a:bodyPr/>
      <a:lstStyle/>
      <a:p>
        <a:r>
          <a:rPr lang="en-NZ"/>
          <a:t>Can we please replace these with 2024 data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19E71B-05D0-B621-BD5D-4F6B215EC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837EA-B2BA-308A-9B41-BAA86D849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408E9-7B55-4B27-B058-FA738FBF2026}" type="datetimeFigureOut">
              <a:rPr lang="en-NZ" smtClean="0"/>
              <a:t>24/09/2024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078A-1520-1486-ED3A-4E4D08EE3A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F9E2D-8516-0F24-4C3B-8487B2A86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41E1-AB0A-4AEE-9AAF-490A745361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447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BE4A-F94A-44C0-BFEE-DB973B75CABE}" type="datetimeFigureOut">
              <a:rPr lang="en-NZ" smtClean="0"/>
              <a:t>24/09/2024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2BAE-6D57-4ED3-8317-7DF3570221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733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35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Set the scene – questions welcome – make it interactive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507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Unemployment rate 4.6% </a:t>
            </a:r>
          </a:p>
          <a:p>
            <a:r>
              <a:rPr lang="en-NZ" dirty="0"/>
              <a:t>To discuss later Flexible working and changes of responsibilities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47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Reduction of temporary hiring, reduction of permanent hiring, job ads on seek down 30%</a:t>
            </a:r>
          </a:p>
          <a:p>
            <a:r>
              <a:rPr lang="en-NZ" dirty="0"/>
              <a:t>Uncertainty for everyone, increase to number of candidates applying to jobs</a:t>
            </a:r>
          </a:p>
          <a:p>
            <a:r>
              <a:rPr lang="en-NZ" dirty="0"/>
              <a:t>Increase to the price of coffee – cost of living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It’s quiet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Hiring has almost stopped, especially in the temp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Fear is driving the market +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Projects are on 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Clients are unsure about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Expecting a surge in May – Budget/ July start of new financial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Candidates are cautious, not moving and taking perm roles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83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There has been a shift from we need anyone to raising the bar to getting 10 out of 10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735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Temps have been out of work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587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 good spread of </a:t>
            </a:r>
            <a:r>
              <a:rPr lang="en-NZ" dirty="0" err="1"/>
              <a:t>respondants</a:t>
            </a:r>
            <a:r>
              <a:rPr lang="en-NZ" dirty="0"/>
              <a:t> across private and public sector and even split across small, medium, large and enterprise organizations.</a:t>
            </a:r>
          </a:p>
          <a:p>
            <a:r>
              <a:rPr lang="en-NZ" dirty="0"/>
              <a:t>1/3 are government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405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80% of respondents have 7 years or more experience </a:t>
            </a:r>
          </a:p>
          <a:p>
            <a:r>
              <a:rPr lang="en-NZ" dirty="0"/>
              <a:t>Majority have been in their roles for at least 2 years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953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32BAE-6D57-4ED3-8317-7DF35702218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330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22C903-A22E-4235-7584-E99F5D0FA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4BF8-C9CF-9C7A-90FC-F6045D64D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E5B5D-1852-E04F-8C09-545F3F49A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919" y="3626915"/>
            <a:ext cx="6255560" cy="184520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Add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E960-B9A9-7128-B37B-A310E989B6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918" y="5599435"/>
            <a:ext cx="4874755" cy="71226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(change image in slide master)</a:t>
            </a:r>
            <a:endParaRPr lang="en-NZ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2CE8E64-B441-8DC7-7338-A501FF449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32" y="5573695"/>
            <a:ext cx="3094296" cy="9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6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2A1CF4-B80D-6638-0E77-792ECC5AC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7" y="5962261"/>
            <a:ext cx="1754971" cy="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ogo">
    <p:bg>
      <p:bgPr>
        <a:solidFill>
          <a:srgbClr val="33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C22B8-24D9-E377-CDC3-76A471023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9" y="5962261"/>
            <a:ext cx="1754967" cy="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9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1FC74-8A6D-9716-5852-CA6A113623B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3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24BF8-C9CF-9C7A-90FC-F6045D64D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E5B5D-1852-E04F-8C09-545F3F49A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919" y="3626915"/>
            <a:ext cx="6255560" cy="1845203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Add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E960-B9A9-7128-B37B-A310E989B6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918" y="5599435"/>
            <a:ext cx="4874755" cy="71226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(change image in slide master)</a:t>
            </a:r>
            <a:endParaRPr lang="en-NZ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2CE8E64-B441-8DC7-7338-A501FF44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32" y="5573695"/>
            <a:ext cx="3094296" cy="9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3E956-6136-7A89-FC9F-702F701E9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E5B5D-1852-E04F-8C09-545F3F49A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7171" y="532160"/>
            <a:ext cx="6852458" cy="1429644"/>
          </a:xfrm>
        </p:spPr>
        <p:txBody>
          <a:bodyPr anchor="b">
            <a:noAutofit/>
          </a:bodyPr>
          <a:lstStyle>
            <a:lvl1pPr algn="r">
              <a:defRPr sz="4800" b="1">
                <a:solidFill>
                  <a:srgbClr val="333E4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Add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E960-B9A9-7128-B37B-A310E989B6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7171" y="2089121"/>
            <a:ext cx="6852459" cy="712268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EB68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893B5-86B4-69A4-E18F-F41EACA85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749" y="5742057"/>
            <a:ext cx="2817880" cy="5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505D90-D8ED-E511-060E-FE9D91F2331D}"/>
              </a:ext>
            </a:extLst>
          </p:cNvPr>
          <p:cNvSpPr/>
          <p:nvPr userDrawn="1"/>
        </p:nvSpPr>
        <p:spPr>
          <a:xfrm>
            <a:off x="8695944" y="0"/>
            <a:ext cx="3496056" cy="68580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968673-CB43-3162-0C5F-8590B41BC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373" y="365125"/>
            <a:ext cx="5483627" cy="146981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333E4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imagery (on color block)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60C273-88B8-4D15-A193-86D31F97E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3" y="2645009"/>
            <a:ext cx="5483627" cy="31399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paragraph text (add image on top of color block on the right or leave as is)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07AB4-441F-6FEC-5859-7CF91CE2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9" y="5962261"/>
            <a:ext cx="1754967" cy="3635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6296A-4A09-F7F1-3790-1581AF4CD1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373" y="1987336"/>
            <a:ext cx="5483627" cy="45515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EB68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venir LT Pro 55 Roman" panose="020B0503020203020204" pitchFamily="34" charset="0"/>
              </a:defRPr>
            </a:lvl2pPr>
            <a:lvl3pPr marL="914400" indent="0">
              <a:buNone/>
              <a:defRPr>
                <a:latin typeface="Avenir LT Pro 55 Roman" panose="020B0503020203020204" pitchFamily="34" charset="0"/>
              </a:defRPr>
            </a:lvl3pPr>
            <a:lvl4pPr marL="1371600" indent="0">
              <a:buNone/>
              <a:defRPr>
                <a:latin typeface="Avenir LT Pro 55 Roman" panose="020B0503020203020204" pitchFamily="34" charset="0"/>
              </a:defRPr>
            </a:lvl4pPr>
            <a:lvl5pPr marL="1828800" indent="0">
              <a:buNone/>
              <a:defRPr>
                <a:latin typeface="Avenir LT Pro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03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542E5A-1F27-F4A9-D920-B479BAAF0406}"/>
              </a:ext>
            </a:extLst>
          </p:cNvPr>
          <p:cNvSpPr/>
          <p:nvPr userDrawn="1"/>
        </p:nvSpPr>
        <p:spPr>
          <a:xfrm>
            <a:off x="8695944" y="0"/>
            <a:ext cx="3496056" cy="6858000"/>
          </a:xfrm>
          <a:prstGeom prst="rect">
            <a:avLst/>
          </a:prstGeom>
          <a:solidFill>
            <a:srgbClr val="EB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968673-CB43-3162-0C5F-8590B41BC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373" y="365125"/>
            <a:ext cx="5483627" cy="146981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333E4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imagery (on color block)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60C273-88B8-4D15-A193-86D31F97E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3" y="2645009"/>
            <a:ext cx="5483627" cy="31399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paragraph text (add image on top of color block on the right or leave as is)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07AB4-441F-6FEC-5859-7CF91CE2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9" y="5962261"/>
            <a:ext cx="1754967" cy="3635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6296A-4A09-F7F1-3790-1581AF4CD1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373" y="1987336"/>
            <a:ext cx="5483627" cy="45515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EB68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venir LT Pro 55 Roman" panose="020B0503020203020204" pitchFamily="34" charset="0"/>
              </a:defRPr>
            </a:lvl2pPr>
            <a:lvl3pPr marL="914400" indent="0">
              <a:buNone/>
              <a:defRPr>
                <a:latin typeface="Avenir LT Pro 55 Roman" panose="020B0503020203020204" pitchFamily="34" charset="0"/>
              </a:defRPr>
            </a:lvl3pPr>
            <a:lvl4pPr marL="1371600" indent="0">
              <a:buNone/>
              <a:defRPr>
                <a:latin typeface="Avenir LT Pro 55 Roman" panose="020B0503020203020204" pitchFamily="34" charset="0"/>
              </a:defRPr>
            </a:lvl4pPr>
            <a:lvl5pPr marL="1828800" indent="0">
              <a:buNone/>
              <a:defRPr>
                <a:latin typeface="Avenir LT Pro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986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AFDB87-272F-5873-C294-30C5FA0A73B1}"/>
              </a:ext>
            </a:extLst>
          </p:cNvPr>
          <p:cNvSpPr/>
          <p:nvPr userDrawn="1"/>
        </p:nvSpPr>
        <p:spPr>
          <a:xfrm>
            <a:off x="8695944" y="0"/>
            <a:ext cx="3496056" cy="6858000"/>
          </a:xfrm>
          <a:prstGeom prst="rect">
            <a:avLst/>
          </a:prstGeom>
          <a:solidFill>
            <a:srgbClr val="BB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968673-CB43-3162-0C5F-8590B41BC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373" y="365125"/>
            <a:ext cx="5483627" cy="146981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333E4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with imagery (on color block)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60C273-88B8-4D15-A193-86D31F97E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3" y="2645009"/>
            <a:ext cx="5483627" cy="31399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paragraph text (add image on top of color block on the right or leave as is)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07AB4-441F-6FEC-5859-7CF91CE2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7" y="5962261"/>
            <a:ext cx="1754971" cy="3635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6296A-4A09-F7F1-3790-1581AF4CD1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373" y="1987336"/>
            <a:ext cx="5483627" cy="45515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EB68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venir LT Pro 55 Roman" panose="020B0503020203020204" pitchFamily="34" charset="0"/>
              </a:defRPr>
            </a:lvl2pPr>
            <a:lvl3pPr marL="914400" indent="0">
              <a:buNone/>
              <a:defRPr>
                <a:latin typeface="Avenir LT Pro 55 Roman" panose="020B0503020203020204" pitchFamily="34" charset="0"/>
              </a:defRPr>
            </a:lvl3pPr>
            <a:lvl4pPr marL="1371600" indent="0">
              <a:buNone/>
              <a:defRPr>
                <a:latin typeface="Avenir LT Pro 55 Roman" panose="020B0503020203020204" pitchFamily="34" charset="0"/>
              </a:defRPr>
            </a:lvl4pPr>
            <a:lvl5pPr marL="1828800" indent="0">
              <a:buNone/>
              <a:defRPr>
                <a:latin typeface="Avenir LT Pro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044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BC15AC-E84B-C1F7-5F9B-F9C6CADF3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0"/>
            <a:ext cx="34960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968673-CB43-3162-0C5F-8590B41BC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373" y="365125"/>
            <a:ext cx="5483627" cy="146981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333E4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with imagery (on color block)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60C273-88B8-4D15-A193-86D31F97E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3" y="2645009"/>
            <a:ext cx="5483627" cy="31399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paragraph text (add image on top of color block on the right or leave as is)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07AB4-441F-6FEC-5859-7CF91CE23C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9" y="5962261"/>
            <a:ext cx="1754967" cy="3635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6296A-4A09-F7F1-3790-1581AF4CD1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373" y="1987336"/>
            <a:ext cx="5483627" cy="45515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EB68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venir LT Pro 55 Roman" panose="020B0503020203020204" pitchFamily="34" charset="0"/>
              </a:defRPr>
            </a:lvl2pPr>
            <a:lvl3pPr marL="914400" indent="0">
              <a:buNone/>
              <a:defRPr>
                <a:latin typeface="Avenir LT Pro 55 Roman" panose="020B0503020203020204" pitchFamily="34" charset="0"/>
              </a:defRPr>
            </a:lvl3pPr>
            <a:lvl4pPr marL="1371600" indent="0">
              <a:buNone/>
              <a:defRPr>
                <a:latin typeface="Avenir LT Pro 55 Roman" panose="020B0503020203020204" pitchFamily="34" charset="0"/>
              </a:defRPr>
            </a:lvl4pPr>
            <a:lvl5pPr marL="1828800" indent="0">
              <a:buNone/>
              <a:defRPr>
                <a:latin typeface="Avenir LT Pro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71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0968673-CB43-3162-0C5F-8590B41BC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373" y="365126"/>
            <a:ext cx="10967254" cy="88066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333E4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with imagery (on left)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60C273-88B8-4D15-A193-86D31F97E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645009"/>
            <a:ext cx="5483627" cy="31399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paragraph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07AB4-441F-6FEC-5859-7CF91CE2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7" y="5962261"/>
            <a:ext cx="1754971" cy="3635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6296A-4A09-F7F1-3790-1581AF4CD1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987336"/>
            <a:ext cx="5483627" cy="45515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EB68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venir LT Pro 55 Roman" panose="020B0503020203020204" pitchFamily="34" charset="0"/>
              </a:defRPr>
            </a:lvl2pPr>
            <a:lvl3pPr marL="914400" indent="0">
              <a:buNone/>
              <a:defRPr>
                <a:latin typeface="Avenir LT Pro 55 Roman" panose="020B0503020203020204" pitchFamily="34" charset="0"/>
              </a:defRPr>
            </a:lvl3pPr>
            <a:lvl4pPr marL="1371600" indent="0">
              <a:buNone/>
              <a:defRPr>
                <a:latin typeface="Avenir LT Pro 55 Roman" panose="020B0503020203020204" pitchFamily="34" charset="0"/>
              </a:defRPr>
            </a:lvl4pPr>
            <a:lvl5pPr marL="1828800" indent="0">
              <a:buNone/>
              <a:defRPr>
                <a:latin typeface="Avenir LT Pro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88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B4853F-B8EB-6EFA-2EAB-E7996CDAA6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solidFill>
            <a:srgbClr val="333E48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60C273-88B8-4D15-A193-86D31F97E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4" y="4320386"/>
            <a:ext cx="10967254" cy="14645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paragraph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07AB4-441F-6FEC-5859-7CF91CE2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657" y="5962261"/>
            <a:ext cx="1754971" cy="3635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E6296A-4A09-F7F1-3790-1581AF4CD1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373" y="3693399"/>
            <a:ext cx="10967254" cy="455156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EB685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venir LT Pro 55 Roman" panose="020B0503020203020204" pitchFamily="34" charset="0"/>
              </a:defRPr>
            </a:lvl2pPr>
            <a:lvl3pPr marL="914400" indent="0">
              <a:buNone/>
              <a:defRPr>
                <a:latin typeface="Avenir LT Pro 55 Roman" panose="020B0503020203020204" pitchFamily="34" charset="0"/>
              </a:defRPr>
            </a:lvl3pPr>
            <a:lvl4pPr marL="1371600" indent="0">
              <a:buNone/>
              <a:defRPr>
                <a:latin typeface="Avenir LT Pro 55 Roman" panose="020B0503020203020204" pitchFamily="34" charset="0"/>
              </a:defRPr>
            </a:lvl4pPr>
            <a:lvl5pPr marL="1828800" indent="0">
              <a:buNone/>
              <a:defRPr>
                <a:latin typeface="Avenir LT Pro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579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92497-FCD1-78E3-90D4-C613474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54AA-0DAE-6691-B6C3-0324FC507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F272-EF67-DB0B-A7DA-C2480B7C1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2171A4-49A3-4EF8-85B6-7C0EA739A949}" type="datetimeFigureOut">
              <a:rPr lang="en-NZ" smtClean="0"/>
              <a:pPr/>
              <a:t>24/09/2024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E1A7D-5DEB-711C-2BC2-054D224BC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2917F-2C69-FACF-3B05-8ED1FA558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E1EE1-8169-4752-B46A-6DD96F2EFDF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36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49" r:id="rId3"/>
    <p:sldLayoutId id="214748365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70043E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C469F3-A5CA-6371-3409-82349E0EA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Georgia" panose="02040502050405020303" pitchFamily="18" charset="0"/>
              </a:rPr>
              <a:t>PACE Survey 2024</a:t>
            </a:r>
            <a:endParaRPr lang="en-NZ" b="1" dirty="0">
              <a:latin typeface="Georgia" panose="02040502050405020303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DF13CC-117C-A6C0-4962-8640D71790F9}"/>
              </a:ext>
            </a:extLst>
          </p:cNvPr>
          <p:cNvGrpSpPr/>
          <p:nvPr/>
        </p:nvGrpSpPr>
        <p:grpSpPr>
          <a:xfrm>
            <a:off x="623919" y="563143"/>
            <a:ext cx="2424081" cy="994670"/>
            <a:chOff x="527099" y="3141234"/>
            <a:chExt cx="2657166" cy="10903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25C217-03B4-D22D-1B2F-7FC53C184513}"/>
                </a:ext>
              </a:extLst>
            </p:cNvPr>
            <p:cNvSpPr/>
            <p:nvPr/>
          </p:nvSpPr>
          <p:spPr>
            <a:xfrm>
              <a:off x="527099" y="3141234"/>
              <a:ext cx="2657166" cy="1090312"/>
            </a:xfrm>
            <a:prstGeom prst="roundRect">
              <a:avLst>
                <a:gd name="adj" fmla="val 77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50"/>
            </a:p>
          </p:txBody>
        </p:sp>
        <p:pic>
          <p:nvPicPr>
            <p:cNvPr id="10" name="Picture 9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A0398523-5A93-2E8E-E464-2D7657DF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18" y="3231085"/>
              <a:ext cx="2452769" cy="92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56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2304EEE-302A-5030-3028-6E967C528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57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40AF9-7A9D-7061-9BEB-366D6BCC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73" y="365126"/>
            <a:ext cx="10967254" cy="88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Salaries have gone up again!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0FFA03-DAB8-946D-A9E4-27B297075ACE}"/>
              </a:ext>
            </a:extLst>
          </p:cNvPr>
          <p:cNvSpPr txBox="1">
            <a:spLocks/>
          </p:cNvSpPr>
          <p:nvPr/>
        </p:nvSpPr>
        <p:spPr>
          <a:xfrm>
            <a:off x="612373" y="1148898"/>
            <a:ext cx="5483627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33E48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NZ" sz="2400" dirty="0"/>
              <a:t>2023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B883BC-E574-8C22-42B2-FB0024367771}"/>
              </a:ext>
            </a:extLst>
          </p:cNvPr>
          <p:cNvSpPr txBox="1">
            <a:spLocks/>
          </p:cNvSpPr>
          <p:nvPr/>
        </p:nvSpPr>
        <p:spPr>
          <a:xfrm>
            <a:off x="6393543" y="1148898"/>
            <a:ext cx="5186084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33E48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NZ" sz="2400" dirty="0"/>
              <a:t>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584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FD16521-04D3-74B7-B2A2-76967C373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40AF9-7A9D-7061-9BEB-366D6BCC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73" y="365126"/>
            <a:ext cx="10967254" cy="88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Flexible Working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205731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0AF9-7A9D-7061-9BEB-366D6BCC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73" y="365126"/>
            <a:ext cx="10967254" cy="88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Evolving Roles &amp; Challenges</a:t>
            </a:r>
          </a:p>
        </p:txBody>
      </p:sp>
      <p:pic>
        <p:nvPicPr>
          <p:cNvPr id="4" name="Picture 3" descr="A graph of a person's organization&#10;&#10;Description automatically generated with medium confidence">
            <a:extLst>
              <a:ext uri="{FF2B5EF4-FFF2-40B4-BE49-F238E27FC236}">
                <a16:creationId xmlns:a16="http://schemas.microsoft.com/office/drawing/2014/main" id="{4135AD7C-D842-C3AD-BC26-3422F767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" y="196849"/>
            <a:ext cx="114808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3091-A1F5-B106-EAF1-7DF00A09DD83}"/>
              </a:ext>
            </a:extLst>
          </p:cNvPr>
          <p:cNvSpPr txBox="1">
            <a:spLocks/>
          </p:cNvSpPr>
          <p:nvPr/>
        </p:nvSpPr>
        <p:spPr>
          <a:xfrm>
            <a:off x="2131293" y="2548332"/>
            <a:ext cx="7929414" cy="88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</a:rPr>
              <a:t>What does the rest of 2024 look like??</a:t>
            </a:r>
          </a:p>
        </p:txBody>
      </p:sp>
    </p:spTree>
    <p:extLst>
      <p:ext uri="{BB962C8B-B14F-4D97-AF65-F5344CB8AC3E}">
        <p14:creationId xmlns:p14="http://schemas.microsoft.com/office/powerpoint/2010/main" val="166051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C9D0-9DAC-5B3D-92ED-D73EC9C87EF0}"/>
              </a:ext>
            </a:extLst>
          </p:cNvPr>
          <p:cNvSpPr txBox="1">
            <a:spLocks/>
          </p:cNvSpPr>
          <p:nvPr/>
        </p:nvSpPr>
        <p:spPr>
          <a:xfrm>
            <a:off x="262867" y="3961837"/>
            <a:ext cx="10967254" cy="88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NZ">
                <a:solidFill>
                  <a:schemeClr val="bg1"/>
                </a:solidFill>
              </a:rPr>
              <a:t>Questions? 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B4C93-7D85-4635-D167-068D91343BEC}"/>
              </a:ext>
            </a:extLst>
          </p:cNvPr>
          <p:cNvSpPr txBox="1">
            <a:spLocks/>
          </p:cNvSpPr>
          <p:nvPr/>
        </p:nvSpPr>
        <p:spPr>
          <a:xfrm>
            <a:off x="262867" y="4842505"/>
            <a:ext cx="4874755" cy="712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>
                <a:solidFill>
                  <a:schemeClr val="bg1"/>
                </a:solidFill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7181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6ECB-42C1-FCAF-E00E-C99A9BACD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73" y="4293226"/>
            <a:ext cx="5878961" cy="21347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Market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Wellington / Change of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EA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Extended Q&amp;A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2B169-EBAC-2B83-692B-666AFCD14A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What are we talking about?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85C2EEF-A8CE-5510-58D1-3342B97F4C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1" b="25443"/>
          <a:stretch/>
        </p:blipFill>
        <p:spPr>
          <a:xfrm>
            <a:off x="0" y="0"/>
            <a:ext cx="12192000" cy="3429000"/>
          </a:xfrm>
        </p:spPr>
      </p:pic>
    </p:spTree>
    <p:extLst>
      <p:ext uri="{BB962C8B-B14F-4D97-AF65-F5344CB8AC3E}">
        <p14:creationId xmlns:p14="http://schemas.microsoft.com/office/powerpoint/2010/main" val="424733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C32B-786F-BCF7-AB67-864C3FB5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Market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3C49-8430-4A82-6D53-91B2AF63E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73" y="3325620"/>
            <a:ext cx="5483627" cy="31399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Unemployment rate 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Flexibility decreasing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Doing more with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Employers looking for “Stickability”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Employee retention is a big 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13608-83C3-D357-9AC6-EE4CF20A57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373" y="1987335"/>
            <a:ext cx="5483627" cy="1112211"/>
          </a:xfrm>
        </p:spPr>
        <p:txBody>
          <a:bodyPr>
            <a:normAutofit/>
          </a:bodyPr>
          <a:lstStyle/>
          <a:p>
            <a:r>
              <a:rPr lang="en-NZ" dirty="0"/>
              <a:t>EMR 2024, </a:t>
            </a:r>
          </a:p>
          <a:p>
            <a:r>
              <a:rPr lang="en-NZ" dirty="0"/>
              <a:t>what is happening?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AF2335-95E4-5EAC-2435-860DB46465B1}"/>
              </a:ext>
            </a:extLst>
          </p:cNvPr>
          <p:cNvGrpSpPr/>
          <p:nvPr/>
        </p:nvGrpSpPr>
        <p:grpSpPr>
          <a:xfrm>
            <a:off x="5412442" y="1203513"/>
            <a:ext cx="6492482" cy="4450974"/>
            <a:chOff x="6225130" y="1613647"/>
            <a:chExt cx="5647035" cy="36307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CB2F1-A9C1-78F8-8C44-CB2184092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5130" y="1808629"/>
              <a:ext cx="2593176" cy="32407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660A33-6203-5A9A-8DD6-40E46DC1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947" y="1613647"/>
              <a:ext cx="2905218" cy="3630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91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2255-259B-2FD0-A6A7-BC7CFE62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has this meant for Wellington?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3143D-8CA5-BB51-7258-2144002798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Change of Government</a:t>
            </a:r>
          </a:p>
        </p:txBody>
      </p:sp>
      <p:pic>
        <p:nvPicPr>
          <p:cNvPr id="10" name="Picture Placeholder 9" descr="A building with a gate and a fence&#10;&#10;Description automatically generated with medium confidence">
            <a:extLst>
              <a:ext uri="{FF2B5EF4-FFF2-40B4-BE49-F238E27FC236}">
                <a16:creationId xmlns:a16="http://schemas.microsoft.com/office/drawing/2014/main" id="{FDFCF3DA-7E05-ED89-E8EE-F163C4BD98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4" b="25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27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2856-2F1E-E19D-AD7F-F3806884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Employers looking for “Stickability”</a:t>
            </a:r>
          </a:p>
        </p:txBody>
      </p:sp>
      <p:pic>
        <p:nvPicPr>
          <p:cNvPr id="15" name="Picture 14" descr="A graph on a black background&#10;&#10;Description automatically generated">
            <a:extLst>
              <a:ext uri="{FF2B5EF4-FFF2-40B4-BE49-F238E27FC236}">
                <a16:creationId xmlns:a16="http://schemas.microsoft.com/office/drawing/2014/main" id="{8C3ADA55-1609-B2A5-1463-8D8087D3F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72" y="825925"/>
            <a:ext cx="3853815" cy="48161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DAA4-70C0-CECD-47DC-F4C6E05C8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73" y="2096369"/>
            <a:ext cx="5483627" cy="31399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Willingness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Culture Fit</a:t>
            </a:r>
          </a:p>
        </p:txBody>
      </p:sp>
    </p:spTree>
    <p:extLst>
      <p:ext uri="{BB962C8B-B14F-4D97-AF65-F5344CB8AC3E}">
        <p14:creationId xmlns:p14="http://schemas.microsoft.com/office/powerpoint/2010/main" val="170851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AAF6C13-D9CC-D26C-B798-FC892EB7568F}"/>
              </a:ext>
            </a:extLst>
          </p:cNvPr>
          <p:cNvSpPr txBox="1">
            <a:spLocks/>
          </p:cNvSpPr>
          <p:nvPr/>
        </p:nvSpPr>
        <p:spPr>
          <a:xfrm>
            <a:off x="1587815" y="1304289"/>
            <a:ext cx="7159578" cy="4510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Alternative Career paths more limited</a:t>
            </a:r>
          </a:p>
          <a:p>
            <a:pPr marL="0" indent="0">
              <a:buNone/>
            </a:pPr>
            <a:r>
              <a:rPr lang="en-NZ" i="1" dirty="0">
                <a:solidFill>
                  <a:schemeClr val="bg1"/>
                </a:solidFill>
                <a:latin typeface="Georgia" panose="02040502050405020303" pitchFamily="18" charset="0"/>
              </a:rPr>
              <a:t>Last year, as a result of skills shortages we saw PA’s and EA’s moving into alternative career paths such as project coordinator or office manager roles. This progression is now more limited.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4252-CB85-8C75-F54D-2D2651ED37BD}"/>
              </a:ext>
            </a:extLst>
          </p:cNvPr>
          <p:cNvSpPr txBox="1">
            <a:spLocks/>
          </p:cNvSpPr>
          <p:nvPr/>
        </p:nvSpPr>
        <p:spPr>
          <a:xfrm>
            <a:off x="1587815" y="2390051"/>
            <a:ext cx="9016369" cy="3008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114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01B8-99CA-294D-CCF8-89989492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EA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1C8-7F4C-B910-5652-31492448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73" y="2645009"/>
            <a:ext cx="6276107" cy="31399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Salaries increases are ad-hoc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Perm and FTC in demand vs Temp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Temps that usually only temp now considering perm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Board/Governance secretary experience in demand, previously </a:t>
            </a:r>
            <a:r>
              <a:rPr lang="en-NZ" b="1" dirty="0"/>
              <a:t>minutes</a:t>
            </a:r>
            <a:r>
              <a:rPr lang="en-NZ" dirty="0"/>
              <a:t> might be a task that was delegated or passed over now it is non-negotiable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EAB75-3CB0-B8B4-C301-A1526D2082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Trends we’re seeing</a:t>
            </a:r>
          </a:p>
        </p:txBody>
      </p:sp>
    </p:spTree>
    <p:extLst>
      <p:ext uri="{BB962C8B-B14F-4D97-AF65-F5344CB8AC3E}">
        <p14:creationId xmlns:p14="http://schemas.microsoft.com/office/powerpoint/2010/main" val="253082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0DC59393-8676-2A7E-A443-F524C7509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40AF9-7A9D-7061-9BEB-366D6BCC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73" y="365126"/>
            <a:ext cx="10967254" cy="88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8793262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C59393-8676-2A7E-A443-F524C7509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40AF9-7A9D-7061-9BEB-366D6BCC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73" y="365126"/>
            <a:ext cx="10967254" cy="88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87487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397</Words>
  <Application>Microsoft Office PowerPoint</Application>
  <PresentationFormat>Widescreen</PresentationFormat>
  <Paragraphs>70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LT Pro 55 Roman</vt:lpstr>
      <vt:lpstr>Calibri</vt:lpstr>
      <vt:lpstr>Georgia</vt:lpstr>
      <vt:lpstr>Office Theme</vt:lpstr>
      <vt:lpstr>PACE Survey 2024</vt:lpstr>
      <vt:lpstr>PowerPoint Presentation</vt:lpstr>
      <vt:lpstr>Market Update </vt:lpstr>
      <vt:lpstr>PowerPoint Presentation</vt:lpstr>
      <vt:lpstr>Employers looking for “Stickability”</vt:lpstr>
      <vt:lpstr>PowerPoint Presentation</vt:lpstr>
      <vt:lpstr>EA Market</vt:lpstr>
      <vt:lpstr>Survey Results</vt:lpstr>
      <vt:lpstr>Survey Results</vt:lpstr>
      <vt:lpstr>Salaries have gone up again!</vt:lpstr>
      <vt:lpstr>Flexible Working &amp; Benefits</vt:lpstr>
      <vt:lpstr>Evolving Roles &amp; Challenges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</dc:title>
  <dc:creator>Mo Boskovic</dc:creator>
  <cp:lastModifiedBy>Ben Stevenson</cp:lastModifiedBy>
  <cp:revision>34</cp:revision>
  <dcterms:created xsi:type="dcterms:W3CDTF">2022-10-18T22:05:18Z</dcterms:created>
  <dcterms:modified xsi:type="dcterms:W3CDTF">2024-09-24T04:28:17Z</dcterms:modified>
</cp:coreProperties>
</file>