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8"/>
  </p:notesMasterIdLst>
  <p:sldIdLst>
    <p:sldId id="281" r:id="rId2"/>
    <p:sldId id="439" r:id="rId3"/>
    <p:sldId id="430" r:id="rId4"/>
    <p:sldId id="432" r:id="rId5"/>
    <p:sldId id="436" r:id="rId6"/>
    <p:sldId id="431" r:id="rId7"/>
    <p:sldId id="434" r:id="rId8"/>
    <p:sldId id="309" r:id="rId9"/>
    <p:sldId id="294" r:id="rId10"/>
    <p:sldId id="305" r:id="rId11"/>
    <p:sldId id="296" r:id="rId12"/>
    <p:sldId id="302" r:id="rId13"/>
    <p:sldId id="298" r:id="rId14"/>
    <p:sldId id="300" r:id="rId15"/>
    <p:sldId id="303" r:id="rId16"/>
    <p:sldId id="310" r:id="rId17"/>
    <p:sldId id="435" r:id="rId18"/>
    <p:sldId id="313" r:id="rId19"/>
    <p:sldId id="315" r:id="rId20"/>
    <p:sldId id="340" r:id="rId21"/>
    <p:sldId id="316" r:id="rId22"/>
    <p:sldId id="420" r:id="rId23"/>
    <p:sldId id="438" r:id="rId24"/>
    <p:sldId id="381" r:id="rId25"/>
    <p:sldId id="379" r:id="rId26"/>
    <p:sldId id="437" r:id="rId27"/>
  </p:sldIdLst>
  <p:sldSz cx="9144000" cy="6858000" type="screen4x3"/>
  <p:notesSz cx="7102475" cy="10234613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22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22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22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22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521415D9-36F7-43E2-AB2F-B90AF26B5E84}">
      <p14:sectionLst xmlns:p14="http://schemas.microsoft.com/office/powerpoint/2010/main">
        <p14:section name="Default Section" id="{414DBF5E-10C0-4DDD-9AEC-2C009254131D}">
          <p14:sldIdLst/>
        </p14:section>
        <p14:section name="Untitled Section" id="{FE6958B2-6FDC-46A4-8B6C-86A9DAC3AA2C}">
          <p14:sldIdLst>
            <p14:sldId id="281"/>
            <p14:sldId id="439"/>
            <p14:sldId id="430"/>
            <p14:sldId id="432"/>
            <p14:sldId id="436"/>
            <p14:sldId id="431"/>
            <p14:sldId id="434"/>
            <p14:sldId id="309"/>
            <p14:sldId id="294"/>
            <p14:sldId id="305"/>
            <p14:sldId id="296"/>
            <p14:sldId id="302"/>
            <p14:sldId id="298"/>
            <p14:sldId id="300"/>
            <p14:sldId id="303"/>
            <p14:sldId id="310"/>
            <p14:sldId id="435"/>
            <p14:sldId id="313"/>
            <p14:sldId id="315"/>
            <p14:sldId id="340"/>
            <p14:sldId id="316"/>
            <p14:sldId id="420"/>
            <p14:sldId id="438"/>
            <p14:sldId id="381"/>
            <p14:sldId id="379"/>
            <p14:sldId id="437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73345"/>
    <a:srgbClr val="214961"/>
    <a:srgbClr val="FF9900"/>
    <a:srgbClr val="6600FF"/>
    <a:srgbClr val="00FF00"/>
    <a:srgbClr val="DDDDDD"/>
    <a:srgbClr val="CCFFFF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20936" autoAdjust="0"/>
    <p:restoredTop sz="92611" autoAdjust="0"/>
  </p:normalViewPr>
  <p:slideViewPr>
    <p:cSldViewPr>
      <p:cViewPr varScale="1">
        <p:scale>
          <a:sx n="79" d="100"/>
          <a:sy n="79" d="100"/>
        </p:scale>
        <p:origin x="924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1175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Freestyle Script" pitchFamily="66" charset="0"/>
                <a:cs typeface="Arial" pitchFamily="34" charset="0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22725" y="0"/>
            <a:ext cx="3078163" cy="511175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Freestyle Script" pitchFamily="66" charset="0"/>
                <a:cs typeface="Arial" pitchFamily="34" charset="0"/>
              </a:defRPr>
            </a:lvl1pPr>
          </a:lstStyle>
          <a:p>
            <a:pPr>
              <a:defRPr/>
            </a:pPr>
            <a:fld id="{9685C9B7-823D-4896-91CC-C01A23BE77F2}" type="datetimeFigureOut">
              <a:rPr lang="en-US"/>
              <a:pPr>
                <a:defRPr/>
              </a:pPr>
              <a:t>8/3/2019</a:t>
            </a:fld>
            <a:endParaRPr lang="en-N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93775" y="768350"/>
            <a:ext cx="5114925" cy="3836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NZ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9613" y="4860925"/>
            <a:ext cx="5683250" cy="460533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NZ" noProof="0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1175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Freestyle Script" pitchFamily="66" charset="0"/>
                <a:cs typeface="Arial" pitchFamily="34" charset="0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22725" y="9721850"/>
            <a:ext cx="3078163" cy="511175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Freestyle Script" pitchFamily="66" charset="0"/>
                <a:cs typeface="Arial" pitchFamily="34" charset="0"/>
              </a:defRPr>
            </a:lvl1pPr>
          </a:lstStyle>
          <a:p>
            <a:pPr>
              <a:defRPr/>
            </a:pPr>
            <a:fld id="{C5C88D40-08F9-42B6-AED0-58ADFDF7BDC9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80635417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1638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19B4AE35-77CB-4B70-8CD6-B83C6E6853BF}" type="slidenum">
              <a:rPr lang="en-NZ" smtClean="0">
                <a:cs typeface="Arial" charset="0"/>
              </a:rPr>
              <a:pPr/>
              <a:t>1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108620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6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3686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0B36583-A07B-46D9-BA05-9F8FA1596ED0}" type="slidenum">
              <a:rPr lang="en-NZ" smtClean="0">
                <a:cs typeface="Arial" charset="0"/>
              </a:rPr>
              <a:pPr/>
              <a:t>10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9448149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891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3891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F9896A11-906D-4F50-A13C-56B60122DB83}" type="slidenum">
              <a:rPr lang="en-NZ" smtClean="0">
                <a:cs typeface="Arial" charset="0"/>
              </a:rPr>
              <a:pPr/>
              <a:t>11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763226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6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4096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CD17D251-C665-4F1D-8879-6ABBDC077633}" type="slidenum">
              <a:rPr lang="en-NZ" smtClean="0">
                <a:cs typeface="Arial" charset="0"/>
              </a:rPr>
              <a:pPr/>
              <a:t>12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7288273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301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43011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09218ABF-C49C-4B17-A669-9DBE2750B60D}" type="slidenum">
              <a:rPr lang="en-NZ" smtClean="0">
                <a:cs typeface="Arial" charset="0"/>
              </a:rPr>
              <a:pPr/>
              <a:t>13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053520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5058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45059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781DCBB4-1B9F-43FE-9F9F-C50F10EF5988}" type="slidenum">
              <a:rPr lang="en-NZ" smtClean="0">
                <a:cs typeface="Arial" charset="0"/>
              </a:rPr>
              <a:pPr/>
              <a:t>14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3298458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7106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4710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7F7EFDA0-A2E2-4222-BEFE-FEA304834594}" type="slidenum">
              <a:rPr lang="en-NZ" smtClean="0">
                <a:cs typeface="Arial" charset="0"/>
              </a:rPr>
              <a:pPr/>
              <a:t>15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5441723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0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5120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4997D68-57AF-4073-90A6-8AF102357EC8}" type="slidenum">
              <a:rPr lang="en-NZ" smtClean="0">
                <a:cs typeface="Arial" charset="0"/>
              </a:rPr>
              <a:pPr/>
              <a:t>16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275910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0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5120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4997D68-57AF-4073-90A6-8AF102357EC8}" type="slidenum">
              <a:rPr lang="en-NZ" smtClean="0">
                <a:cs typeface="Arial" charset="0"/>
              </a:rPr>
              <a:pPr/>
              <a:t>17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20120745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325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53251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F2E47890-D34D-4D40-B115-01304815E1C7}" type="slidenum">
              <a:rPr lang="en-NZ" smtClean="0">
                <a:cs typeface="Arial" charset="0"/>
              </a:rPr>
              <a:pPr/>
              <a:t>18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4958282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5298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55299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AC119B1B-287D-4B23-A664-6A370763DC98}" type="slidenum">
              <a:rPr lang="en-NZ" smtClean="0">
                <a:cs typeface="Arial" charset="0"/>
              </a:rPr>
              <a:pPr/>
              <a:t>19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230679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n-GB" smtClean="0"/>
          </a:p>
        </p:txBody>
      </p:sp>
    </p:spTree>
    <p:extLst>
      <p:ext uri="{BB962C8B-B14F-4D97-AF65-F5344CB8AC3E}">
        <p14:creationId xmlns:p14="http://schemas.microsoft.com/office/powerpoint/2010/main" val="2903677612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7346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5734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CD20DB7-10F6-4859-9AEE-462A689EAE7B}" type="slidenum">
              <a:rPr lang="en-NZ" smtClean="0">
                <a:cs typeface="Arial" charset="0"/>
              </a:rPr>
              <a:pPr/>
              <a:t>20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4761323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939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5939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7003BC87-F2CE-4CB2-B7BB-B5C88108EAEB}" type="slidenum">
              <a:rPr lang="en-NZ" smtClean="0">
                <a:cs typeface="Arial" charset="0"/>
              </a:rPr>
              <a:pPr/>
              <a:t>21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7524018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373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/>
            <a:endParaRPr lang="en-NZ" smtClean="0"/>
          </a:p>
        </p:txBody>
      </p:sp>
      <p:sp>
        <p:nvSpPr>
          <p:cNvPr id="73731" name="Slide Number Placeholder 3"/>
          <p:cNvSpPr txBox="1">
            <a:spLocks noGrp="1"/>
          </p:cNvSpPr>
          <p:nvPr/>
        </p:nvSpPr>
        <p:spPr bwMode="auto">
          <a:xfrm>
            <a:off x="4022725" y="972185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0DB482B3-81D5-48BB-9737-88C776E0B95B}" type="slidenum">
              <a:rPr lang="en-NZ" sz="1200">
                <a:latin typeface="Freestyle Script" pitchFamily="66" charset="0"/>
              </a:rPr>
              <a:pPr algn="r"/>
              <a:t>22</a:t>
            </a:fld>
            <a:endParaRPr lang="en-NZ" sz="1200">
              <a:latin typeface="Freestyle Script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70590341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373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/>
            <a:endParaRPr lang="en-NZ" smtClean="0"/>
          </a:p>
        </p:txBody>
      </p:sp>
      <p:sp>
        <p:nvSpPr>
          <p:cNvPr id="73731" name="Slide Number Placeholder 3"/>
          <p:cNvSpPr txBox="1">
            <a:spLocks noGrp="1"/>
          </p:cNvSpPr>
          <p:nvPr/>
        </p:nvSpPr>
        <p:spPr bwMode="auto">
          <a:xfrm>
            <a:off x="4022725" y="9721850"/>
            <a:ext cx="3078163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0DB482B3-81D5-48BB-9737-88C776E0B95B}" type="slidenum">
              <a:rPr lang="en-NZ" sz="1200">
                <a:latin typeface="Freestyle Script" pitchFamily="66" charset="0"/>
              </a:rPr>
              <a:pPr algn="r"/>
              <a:t>23</a:t>
            </a:fld>
            <a:endParaRPr lang="en-NZ" sz="1200">
              <a:latin typeface="Freestyle Script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74606728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963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/>
            <a:endParaRPr lang="en-NZ" smtClean="0"/>
          </a:p>
        </p:txBody>
      </p:sp>
      <p:sp>
        <p:nvSpPr>
          <p:cNvPr id="6963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E83806F4-7732-41D5-A8A0-0A3C71863B87}" type="slidenum">
              <a:rPr lang="en-NZ" smtClean="0">
                <a:cs typeface="Arial" charset="0"/>
              </a:rPr>
              <a:pPr/>
              <a:t>24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49684641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168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/>
            <a:endParaRPr lang="en-NZ" smtClean="0"/>
          </a:p>
        </p:txBody>
      </p:sp>
      <p:sp>
        <p:nvSpPr>
          <p:cNvPr id="7168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87E2B8EA-B1CC-4924-B128-E3F3C7C64082}" type="slidenum">
              <a:rPr lang="en-NZ" smtClean="0">
                <a:cs typeface="Arial" charset="0"/>
              </a:rPr>
              <a:pPr/>
              <a:t>25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8850630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939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5939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7003BC87-F2CE-4CB2-B7BB-B5C88108EAEB}" type="slidenum">
              <a:rPr lang="en-NZ" smtClean="0">
                <a:cs typeface="Arial" charset="0"/>
              </a:rPr>
              <a:pPr/>
              <a:t>26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4826224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n-GB" smtClean="0"/>
          </a:p>
        </p:txBody>
      </p:sp>
    </p:spTree>
    <p:extLst>
      <p:ext uri="{BB962C8B-B14F-4D97-AF65-F5344CB8AC3E}">
        <p14:creationId xmlns:p14="http://schemas.microsoft.com/office/powerpoint/2010/main" val="33280068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n-GB" smtClean="0"/>
          </a:p>
        </p:txBody>
      </p:sp>
    </p:spTree>
    <p:extLst>
      <p:ext uri="{BB962C8B-B14F-4D97-AF65-F5344CB8AC3E}">
        <p14:creationId xmlns:p14="http://schemas.microsoft.com/office/powerpoint/2010/main" val="91861733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n-GB" smtClean="0"/>
          </a:p>
        </p:txBody>
      </p:sp>
    </p:spTree>
    <p:extLst>
      <p:ext uri="{BB962C8B-B14F-4D97-AF65-F5344CB8AC3E}">
        <p14:creationId xmlns:p14="http://schemas.microsoft.com/office/powerpoint/2010/main" val="424652873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n-GB" smtClean="0"/>
          </a:p>
        </p:txBody>
      </p:sp>
    </p:spTree>
    <p:extLst>
      <p:ext uri="{BB962C8B-B14F-4D97-AF65-F5344CB8AC3E}">
        <p14:creationId xmlns:p14="http://schemas.microsoft.com/office/powerpoint/2010/main" val="219699951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n-GB" smtClean="0"/>
          </a:p>
        </p:txBody>
      </p:sp>
    </p:spTree>
    <p:extLst>
      <p:ext uri="{BB962C8B-B14F-4D97-AF65-F5344CB8AC3E}">
        <p14:creationId xmlns:p14="http://schemas.microsoft.com/office/powerpoint/2010/main" val="395674035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32771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1249F75E-5FD5-4353-94BB-564AC559B275}" type="slidenum">
              <a:rPr lang="en-NZ" smtClean="0">
                <a:cs typeface="Arial" charset="0"/>
              </a:rPr>
              <a:pPr/>
              <a:t>8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1912589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4818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NZ" smtClean="0"/>
          </a:p>
        </p:txBody>
      </p:sp>
      <p:sp>
        <p:nvSpPr>
          <p:cNvPr id="34819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55C2614D-702F-4357-851B-0BF77242A59E}" type="slidenum">
              <a:rPr lang="en-NZ" smtClean="0">
                <a:cs typeface="Arial" charset="0"/>
              </a:rPr>
              <a:pPr/>
              <a:t>9</a:t>
            </a:fld>
            <a:endParaRPr lang="en-NZ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863765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8E66FF-5745-4F92-AC67-7823C3D9919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830F08-5AA6-4075-9836-BF626AB023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85F1C4-F4CD-46AF-A574-DEBA2095E5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le and Diagram or Organizatio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martArt Placeholder 2"/>
          <p:cNvSpPr>
            <a:spLocks noGrp="1"/>
          </p:cNvSpPr>
          <p:nvPr>
            <p:ph type="dgm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en-NZ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0E5393-C824-43FB-A992-1046CCCE1C3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644DF1-08FA-4C1C-AF7C-B70D94AE7A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2999C6B-104F-4BDA-99CE-BB8D041702B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70B4D5-7354-452E-B921-4DFFD90C12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27E60D-4A2F-41FF-A89D-E1CA13345C6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2CA9B8-AA30-45FC-8FE7-EF2DEA9B32C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92D7B4-78D2-4C99-9F04-B63239388E5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F64807-44C9-4A25-9F74-26CACE5FF2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A2134D-B716-421C-9F73-416818A1E91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13299C5F-8F3B-4FB8-8365-F43241AF2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4" name="Rectangle 10"/>
          <p:cNvSpPr>
            <a:spLocks noChangeArrowheads="1"/>
          </p:cNvSpPr>
          <p:nvPr userDrawn="1"/>
        </p:nvSpPr>
        <p:spPr bwMode="auto">
          <a:xfrm>
            <a:off x="0" y="0"/>
            <a:ext cx="9144000" cy="1341438"/>
          </a:xfrm>
          <a:prstGeom prst="rect">
            <a:avLst/>
          </a:prstGeom>
          <a:solidFill>
            <a:srgbClr val="FEEAD8"/>
          </a:solidFill>
          <a:ln w="9525">
            <a:solidFill>
              <a:srgbClr val="FEEAD8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NZ">
              <a:latin typeface="Freestyle Script" pitchFamily="66" charset="0"/>
              <a:cs typeface="Arial" pitchFamily="34" charset="0"/>
            </a:endParaRPr>
          </a:p>
        </p:txBody>
      </p:sp>
      <p:pic>
        <p:nvPicPr>
          <p:cNvPr id="94215" name="Picture 7"/>
          <p:cNvPicPr>
            <a:picLocks noChangeAspect="1" noChangeArrowheads="1"/>
          </p:cNvPicPr>
          <p:nvPr userDrawn="1"/>
        </p:nvPicPr>
        <p:blipFill>
          <a:blip r:embed="rId14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-107950" y="146050"/>
            <a:ext cx="1871663" cy="1698625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</p:pic>
      <p:sp>
        <p:nvSpPr>
          <p:cNvPr id="1032" name="Rectangle 8"/>
          <p:cNvSpPr>
            <a:spLocks noChangeArrowheads="1"/>
          </p:cNvSpPr>
          <p:nvPr userDrawn="1"/>
        </p:nvSpPr>
        <p:spPr bwMode="auto">
          <a:xfrm>
            <a:off x="0" y="1268413"/>
            <a:ext cx="9144000" cy="5589587"/>
          </a:xfrm>
          <a:prstGeom prst="rect">
            <a:avLst/>
          </a:prstGeom>
          <a:solidFill>
            <a:srgbClr val="E4E9ED"/>
          </a:solidFill>
          <a:ln w="38100">
            <a:solidFill>
              <a:srgbClr val="E4E9ED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1800">
              <a:latin typeface="Arial" pitchFamily="34" charset="0"/>
              <a:cs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59" r:id="rId2"/>
    <p:sldLayoutId id="2147483658" r:id="rId3"/>
    <p:sldLayoutId id="2147483657" r:id="rId4"/>
    <p:sldLayoutId id="2147483656" r:id="rId5"/>
    <p:sldLayoutId id="2147483655" r:id="rId6"/>
    <p:sldLayoutId id="2147483654" r:id="rId7"/>
    <p:sldLayoutId id="2147483653" r:id="rId8"/>
    <p:sldLayoutId id="2147483652" r:id="rId9"/>
    <p:sldLayoutId id="2147483651" r:id="rId10"/>
    <p:sldLayoutId id="2147483650" r:id="rId11"/>
    <p:sldLayoutId id="2147483649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cs typeface="Arial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cs typeface="Arial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cs typeface="Arial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cs typeface="Arial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cs typeface="Arial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cs typeface="Arial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cs typeface="Arial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cs typeface="Arial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914400" y="1639888"/>
            <a:ext cx="8229600" cy="452596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en-US" dirty="0" smtClean="0"/>
              <a:t>Welcome to </a:t>
            </a:r>
          </a:p>
          <a:p>
            <a:pPr algn="ctr" eaLnBrk="1" hangingPunct="1">
              <a:lnSpc>
                <a:spcPct val="160000"/>
              </a:lnSpc>
              <a:buFontTx/>
              <a:buNone/>
            </a:pPr>
            <a:r>
              <a:rPr lang="en-US" sz="4000" b="1" i="1" dirty="0" smtClean="0"/>
              <a:t>“Project Management”</a:t>
            </a:r>
          </a:p>
          <a:p>
            <a:pPr algn="ctr" eaLnBrk="1" hangingPunct="1">
              <a:lnSpc>
                <a:spcPct val="160000"/>
              </a:lnSpc>
              <a:buFontTx/>
              <a:buNone/>
            </a:pPr>
            <a:r>
              <a:rPr lang="en-US" sz="2800" dirty="0" smtClean="0"/>
              <a:t>with Ron </a:t>
            </a:r>
            <a:r>
              <a:rPr lang="en-US" sz="2800" dirty="0" err="1" smtClean="0"/>
              <a:t>Eckman</a:t>
            </a:r>
            <a:r>
              <a:rPr lang="en-US" sz="2800" dirty="0" smtClean="0"/>
              <a:t> of</a:t>
            </a:r>
          </a:p>
          <a:p>
            <a:pPr algn="ctr" eaLnBrk="1" hangingPunct="1">
              <a:lnSpc>
                <a:spcPct val="160000"/>
              </a:lnSpc>
              <a:buFontTx/>
              <a:buNone/>
            </a:pPr>
            <a:r>
              <a:rPr lang="en-US" sz="2800" dirty="0" smtClean="0"/>
              <a:t>Apex Project Management Ltd.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841" name="Group 2"/>
          <p:cNvGrpSpPr>
            <a:grpSpLocks/>
          </p:cNvGrpSpPr>
          <p:nvPr/>
        </p:nvGrpSpPr>
        <p:grpSpPr bwMode="auto">
          <a:xfrm>
            <a:off x="960438" y="1428750"/>
            <a:ext cx="7140575" cy="5313363"/>
            <a:chOff x="1341" y="1377"/>
            <a:chExt cx="11245" cy="8369"/>
          </a:xfrm>
        </p:grpSpPr>
        <p:sp>
          <p:nvSpPr>
            <p:cNvPr id="35856" name="Oval 3"/>
            <p:cNvSpPr>
              <a:spLocks noChangeArrowheads="1"/>
            </p:cNvSpPr>
            <p:nvPr/>
          </p:nvSpPr>
          <p:spPr bwMode="auto">
            <a:xfrm>
              <a:off x="3417" y="2289"/>
              <a:ext cx="2305" cy="1441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57" name="Oval 4"/>
            <p:cNvSpPr>
              <a:spLocks noChangeArrowheads="1"/>
            </p:cNvSpPr>
            <p:nvPr/>
          </p:nvSpPr>
          <p:spPr bwMode="auto">
            <a:xfrm>
              <a:off x="9591" y="1557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58" name="AutoShape 5"/>
            <p:cNvSpPr>
              <a:spLocks noChangeArrowheads="1"/>
            </p:cNvSpPr>
            <p:nvPr/>
          </p:nvSpPr>
          <p:spPr bwMode="auto">
            <a:xfrm>
              <a:off x="9879" y="1773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Logic Checker</a:t>
              </a:r>
              <a:endParaRPr lang="en-US"/>
            </a:p>
          </p:txBody>
        </p:sp>
        <p:sp>
          <p:nvSpPr>
            <p:cNvPr id="35859" name="Oval 6"/>
            <p:cNvSpPr>
              <a:spLocks noChangeArrowheads="1"/>
            </p:cNvSpPr>
            <p:nvPr/>
          </p:nvSpPr>
          <p:spPr bwMode="auto">
            <a:xfrm>
              <a:off x="5301" y="1377"/>
              <a:ext cx="2305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60" name="Oval 7"/>
            <p:cNvSpPr>
              <a:spLocks noChangeArrowheads="1"/>
            </p:cNvSpPr>
            <p:nvPr/>
          </p:nvSpPr>
          <p:spPr bwMode="auto">
            <a:xfrm>
              <a:off x="1341" y="150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61" name="AutoShape 8"/>
            <p:cNvSpPr>
              <a:spLocks noChangeArrowheads="1"/>
            </p:cNvSpPr>
            <p:nvPr/>
          </p:nvSpPr>
          <p:spPr bwMode="auto">
            <a:xfrm>
              <a:off x="1497" y="1878"/>
              <a:ext cx="1797" cy="602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600" tIns="3600" rIns="3600" bIns="3600"/>
            <a:lstStyle/>
            <a:p>
              <a:pPr algn="ctr"/>
              <a:r>
                <a:rPr lang="en-US" sz="1400" b="1" i="1">
                  <a:latin typeface="Univers (W1)" charset="0"/>
                </a:rPr>
                <a:t>Ideas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Generator</a:t>
              </a:r>
              <a:endParaRPr lang="en-US"/>
            </a:p>
          </p:txBody>
        </p:sp>
        <p:sp>
          <p:nvSpPr>
            <p:cNvPr id="35862" name="Oval 9"/>
            <p:cNvSpPr>
              <a:spLocks noChangeArrowheads="1"/>
            </p:cNvSpPr>
            <p:nvPr/>
          </p:nvSpPr>
          <p:spPr bwMode="auto">
            <a:xfrm>
              <a:off x="7460" y="2460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63" name="AutoShape 10"/>
            <p:cNvSpPr>
              <a:spLocks noChangeArrowheads="1"/>
            </p:cNvSpPr>
            <p:nvPr/>
          </p:nvSpPr>
          <p:spPr bwMode="auto">
            <a:xfrm>
              <a:off x="7964" y="2892"/>
              <a:ext cx="1153" cy="43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Do’er</a:t>
              </a:r>
              <a:endParaRPr lang="en-US"/>
            </a:p>
          </p:txBody>
        </p:sp>
        <p:sp>
          <p:nvSpPr>
            <p:cNvPr id="35864" name="Oval 11"/>
            <p:cNvSpPr>
              <a:spLocks noChangeArrowheads="1"/>
            </p:cNvSpPr>
            <p:nvPr/>
          </p:nvSpPr>
          <p:spPr bwMode="auto">
            <a:xfrm>
              <a:off x="9930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65" name="AutoShape 12"/>
            <p:cNvSpPr>
              <a:spLocks noChangeArrowheads="1"/>
            </p:cNvSpPr>
            <p:nvPr/>
          </p:nvSpPr>
          <p:spPr bwMode="auto">
            <a:xfrm>
              <a:off x="10074" y="4092"/>
              <a:ext cx="1873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Visionary</a:t>
              </a:r>
              <a:endParaRPr lang="en-US"/>
            </a:p>
          </p:txBody>
        </p:sp>
        <p:sp>
          <p:nvSpPr>
            <p:cNvPr id="35866" name="Oval 13"/>
            <p:cNvSpPr>
              <a:spLocks noChangeArrowheads="1"/>
            </p:cNvSpPr>
            <p:nvPr/>
          </p:nvSpPr>
          <p:spPr bwMode="auto">
            <a:xfrm>
              <a:off x="5553" y="3562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67" name="AutoShape 14"/>
            <p:cNvSpPr>
              <a:spLocks noChangeArrowheads="1"/>
            </p:cNvSpPr>
            <p:nvPr/>
          </p:nvSpPr>
          <p:spPr bwMode="auto">
            <a:xfrm>
              <a:off x="5949" y="3778"/>
              <a:ext cx="1369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Team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Weaver</a:t>
              </a:r>
              <a:endParaRPr lang="en-US"/>
            </a:p>
          </p:txBody>
        </p:sp>
        <p:sp>
          <p:nvSpPr>
            <p:cNvPr id="35868" name="Oval 15"/>
            <p:cNvSpPr>
              <a:spLocks noChangeArrowheads="1"/>
            </p:cNvSpPr>
            <p:nvPr/>
          </p:nvSpPr>
          <p:spPr bwMode="auto">
            <a:xfrm>
              <a:off x="1437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69" name="AutoShape 16"/>
            <p:cNvSpPr>
              <a:spLocks noChangeArrowheads="1"/>
            </p:cNvSpPr>
            <p:nvPr/>
          </p:nvSpPr>
          <p:spPr bwMode="auto">
            <a:xfrm>
              <a:off x="1833" y="3948"/>
              <a:ext cx="1369" cy="79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Urge’r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On’er !</a:t>
              </a:r>
              <a:endParaRPr lang="en-US"/>
            </a:p>
          </p:txBody>
        </p:sp>
        <p:sp>
          <p:nvSpPr>
            <p:cNvPr id="35870" name="Oval 17"/>
            <p:cNvSpPr>
              <a:spLocks noChangeArrowheads="1"/>
            </p:cNvSpPr>
            <p:nvPr/>
          </p:nvSpPr>
          <p:spPr bwMode="auto">
            <a:xfrm>
              <a:off x="5661" y="57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71" name="AutoShape 18"/>
            <p:cNvSpPr>
              <a:spLocks noChangeArrowheads="1"/>
            </p:cNvSpPr>
            <p:nvPr/>
          </p:nvSpPr>
          <p:spPr bwMode="auto">
            <a:xfrm>
              <a:off x="6021" y="594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On Tracker</a:t>
              </a:r>
              <a:endParaRPr lang="en-US"/>
            </a:p>
          </p:txBody>
        </p:sp>
        <p:sp>
          <p:nvSpPr>
            <p:cNvPr id="35872" name="Oval 19"/>
            <p:cNvSpPr>
              <a:spLocks noChangeArrowheads="1"/>
            </p:cNvSpPr>
            <p:nvPr/>
          </p:nvSpPr>
          <p:spPr bwMode="auto">
            <a:xfrm>
              <a:off x="8049" y="443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73" name="AutoShape 20"/>
            <p:cNvSpPr>
              <a:spLocks noChangeArrowheads="1"/>
            </p:cNvSpPr>
            <p:nvPr/>
          </p:nvSpPr>
          <p:spPr bwMode="auto">
            <a:xfrm>
              <a:off x="8409" y="465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Fact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Finder</a:t>
              </a:r>
              <a:endParaRPr lang="en-US"/>
            </a:p>
          </p:txBody>
        </p:sp>
        <p:sp>
          <p:nvSpPr>
            <p:cNvPr id="35874" name="Oval 21"/>
            <p:cNvSpPr>
              <a:spLocks noChangeArrowheads="1"/>
            </p:cNvSpPr>
            <p:nvPr/>
          </p:nvSpPr>
          <p:spPr bwMode="auto">
            <a:xfrm>
              <a:off x="3573" y="66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75" name="AutoShape 22"/>
            <p:cNvSpPr>
              <a:spLocks noChangeArrowheads="1"/>
            </p:cNvSpPr>
            <p:nvPr/>
          </p:nvSpPr>
          <p:spPr bwMode="auto">
            <a:xfrm>
              <a:off x="3861" y="6844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Reality Checker</a:t>
              </a:r>
              <a:endParaRPr lang="en-US"/>
            </a:p>
          </p:txBody>
        </p:sp>
        <p:sp>
          <p:nvSpPr>
            <p:cNvPr id="35876" name="Oval 23"/>
            <p:cNvSpPr>
              <a:spLocks noChangeArrowheads="1"/>
            </p:cNvSpPr>
            <p:nvPr/>
          </p:nvSpPr>
          <p:spPr bwMode="auto">
            <a:xfrm>
              <a:off x="1395" y="5713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77" name="AutoShape 24"/>
            <p:cNvSpPr>
              <a:spLocks noChangeArrowheads="1"/>
            </p:cNvSpPr>
            <p:nvPr/>
          </p:nvSpPr>
          <p:spPr bwMode="auto">
            <a:xfrm>
              <a:off x="1755" y="6109"/>
              <a:ext cx="1441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Calmer</a:t>
              </a:r>
              <a:endParaRPr lang="en-US"/>
            </a:p>
          </p:txBody>
        </p:sp>
        <p:sp>
          <p:nvSpPr>
            <p:cNvPr id="35878" name="Oval 25"/>
            <p:cNvSpPr>
              <a:spLocks noChangeArrowheads="1"/>
            </p:cNvSpPr>
            <p:nvPr/>
          </p:nvSpPr>
          <p:spPr bwMode="auto">
            <a:xfrm>
              <a:off x="3372" y="4465"/>
              <a:ext cx="2159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79" name="Oval 26"/>
            <p:cNvSpPr>
              <a:spLocks noChangeArrowheads="1"/>
            </p:cNvSpPr>
            <p:nvPr/>
          </p:nvSpPr>
          <p:spPr bwMode="auto">
            <a:xfrm>
              <a:off x="9987" y="5578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80" name="AutoShape 27"/>
            <p:cNvSpPr>
              <a:spLocks noChangeArrowheads="1"/>
            </p:cNvSpPr>
            <p:nvPr/>
          </p:nvSpPr>
          <p:spPr bwMode="auto">
            <a:xfrm>
              <a:off x="10158" y="6034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Encourager</a:t>
              </a:r>
              <a:endParaRPr lang="en-US"/>
            </a:p>
          </p:txBody>
        </p:sp>
        <p:sp>
          <p:nvSpPr>
            <p:cNvPr id="35881" name="Oval 28"/>
            <p:cNvSpPr>
              <a:spLocks noChangeArrowheads="1"/>
            </p:cNvSpPr>
            <p:nvPr/>
          </p:nvSpPr>
          <p:spPr bwMode="auto">
            <a:xfrm>
              <a:off x="7743" y="6484"/>
              <a:ext cx="230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882" name="AutoShape 29"/>
            <p:cNvSpPr>
              <a:spLocks noChangeArrowheads="1"/>
            </p:cNvSpPr>
            <p:nvPr/>
          </p:nvSpPr>
          <p:spPr bwMode="auto">
            <a:xfrm>
              <a:off x="5666" y="1723"/>
              <a:ext cx="1585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Starter Off’er</a:t>
              </a:r>
              <a:endParaRPr lang="en-US"/>
            </a:p>
          </p:txBody>
        </p:sp>
        <p:sp>
          <p:nvSpPr>
            <p:cNvPr id="35883" name="Line 30"/>
            <p:cNvSpPr>
              <a:spLocks noChangeShapeType="1"/>
            </p:cNvSpPr>
            <p:nvPr/>
          </p:nvSpPr>
          <p:spPr bwMode="auto">
            <a:xfrm>
              <a:off x="6483" y="266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84" name="Line 31"/>
            <p:cNvSpPr>
              <a:spLocks noChangeShapeType="1"/>
            </p:cNvSpPr>
            <p:nvPr/>
          </p:nvSpPr>
          <p:spPr bwMode="auto">
            <a:xfrm>
              <a:off x="6339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85" name="Line 32"/>
            <p:cNvSpPr>
              <a:spLocks noChangeShapeType="1"/>
            </p:cNvSpPr>
            <p:nvPr/>
          </p:nvSpPr>
          <p:spPr bwMode="auto">
            <a:xfrm>
              <a:off x="6483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86" name="Line 33"/>
            <p:cNvSpPr>
              <a:spLocks noChangeShapeType="1"/>
            </p:cNvSpPr>
            <p:nvPr/>
          </p:nvSpPr>
          <p:spPr bwMode="auto">
            <a:xfrm flipH="1">
              <a:off x="6339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87" name="Line 34"/>
            <p:cNvSpPr>
              <a:spLocks noChangeShapeType="1"/>
            </p:cNvSpPr>
            <p:nvPr/>
          </p:nvSpPr>
          <p:spPr bwMode="auto">
            <a:xfrm>
              <a:off x="6483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88" name="Line 35"/>
            <p:cNvSpPr>
              <a:spLocks noChangeShapeType="1"/>
            </p:cNvSpPr>
            <p:nvPr/>
          </p:nvSpPr>
          <p:spPr bwMode="auto">
            <a:xfrm>
              <a:off x="2436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89" name="Line 36"/>
            <p:cNvSpPr>
              <a:spLocks noChangeShapeType="1"/>
            </p:cNvSpPr>
            <p:nvPr/>
          </p:nvSpPr>
          <p:spPr bwMode="auto">
            <a:xfrm>
              <a:off x="2292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90" name="Line 37"/>
            <p:cNvSpPr>
              <a:spLocks noChangeShapeType="1"/>
            </p:cNvSpPr>
            <p:nvPr/>
          </p:nvSpPr>
          <p:spPr bwMode="auto">
            <a:xfrm>
              <a:off x="2436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91" name="Line 38"/>
            <p:cNvSpPr>
              <a:spLocks noChangeShapeType="1"/>
            </p:cNvSpPr>
            <p:nvPr/>
          </p:nvSpPr>
          <p:spPr bwMode="auto">
            <a:xfrm flipH="1">
              <a:off x="2292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92" name="Line 39"/>
            <p:cNvSpPr>
              <a:spLocks noChangeShapeType="1"/>
            </p:cNvSpPr>
            <p:nvPr/>
          </p:nvSpPr>
          <p:spPr bwMode="auto">
            <a:xfrm>
              <a:off x="2436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93" name="Line 40"/>
            <p:cNvSpPr>
              <a:spLocks noChangeShapeType="1"/>
            </p:cNvSpPr>
            <p:nvPr/>
          </p:nvSpPr>
          <p:spPr bwMode="auto">
            <a:xfrm>
              <a:off x="10701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94" name="Line 41"/>
            <p:cNvSpPr>
              <a:spLocks noChangeShapeType="1"/>
            </p:cNvSpPr>
            <p:nvPr/>
          </p:nvSpPr>
          <p:spPr bwMode="auto">
            <a:xfrm>
              <a:off x="10557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95" name="Line 42"/>
            <p:cNvSpPr>
              <a:spLocks noChangeShapeType="1"/>
            </p:cNvSpPr>
            <p:nvPr/>
          </p:nvSpPr>
          <p:spPr bwMode="auto">
            <a:xfrm>
              <a:off x="10701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96" name="Line 43"/>
            <p:cNvSpPr>
              <a:spLocks noChangeShapeType="1"/>
            </p:cNvSpPr>
            <p:nvPr/>
          </p:nvSpPr>
          <p:spPr bwMode="auto">
            <a:xfrm flipH="1">
              <a:off x="10557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897" name="Line 44"/>
            <p:cNvSpPr>
              <a:spLocks noChangeShapeType="1"/>
            </p:cNvSpPr>
            <p:nvPr/>
          </p:nvSpPr>
          <p:spPr bwMode="auto">
            <a:xfrm>
              <a:off x="10701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35898" name="Group 45"/>
            <p:cNvGrpSpPr>
              <a:grpSpLocks/>
            </p:cNvGrpSpPr>
            <p:nvPr/>
          </p:nvGrpSpPr>
          <p:grpSpPr bwMode="auto">
            <a:xfrm>
              <a:off x="8405" y="3747"/>
              <a:ext cx="289" cy="577"/>
              <a:chOff x="9360" y="3184"/>
              <a:chExt cx="289" cy="577"/>
            </a:xfrm>
          </p:grpSpPr>
          <p:sp>
            <p:nvSpPr>
              <p:cNvPr id="35978" name="Line 46"/>
              <p:cNvSpPr>
                <a:spLocks noChangeShapeType="1"/>
              </p:cNvSpPr>
              <p:nvPr/>
            </p:nvSpPr>
            <p:spPr bwMode="auto">
              <a:xfrm>
                <a:off x="9504" y="3184"/>
                <a:ext cx="1" cy="43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79" name="Line 47"/>
              <p:cNvSpPr>
                <a:spLocks noChangeShapeType="1"/>
              </p:cNvSpPr>
              <p:nvPr/>
            </p:nvSpPr>
            <p:spPr bwMode="auto">
              <a:xfrm>
                <a:off x="9360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80" name="Line 48"/>
              <p:cNvSpPr>
                <a:spLocks noChangeShapeType="1"/>
              </p:cNvSpPr>
              <p:nvPr/>
            </p:nvSpPr>
            <p:spPr bwMode="auto">
              <a:xfrm>
                <a:off x="9504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81" name="Line 49"/>
              <p:cNvSpPr>
                <a:spLocks noChangeShapeType="1"/>
              </p:cNvSpPr>
              <p:nvPr/>
            </p:nvSpPr>
            <p:spPr bwMode="auto">
              <a:xfrm flipH="1">
                <a:off x="9360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5982" name="Line 50"/>
              <p:cNvSpPr>
                <a:spLocks noChangeShapeType="1"/>
              </p:cNvSpPr>
              <p:nvPr/>
            </p:nvSpPr>
            <p:spPr bwMode="auto">
              <a:xfrm>
                <a:off x="9504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5899" name="Line 51"/>
            <p:cNvSpPr>
              <a:spLocks noChangeShapeType="1"/>
            </p:cNvSpPr>
            <p:nvPr/>
          </p:nvSpPr>
          <p:spPr bwMode="auto">
            <a:xfrm>
              <a:off x="11048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0" name="Line 52"/>
            <p:cNvSpPr>
              <a:spLocks noChangeShapeType="1"/>
            </p:cNvSpPr>
            <p:nvPr/>
          </p:nvSpPr>
          <p:spPr bwMode="auto">
            <a:xfrm>
              <a:off x="10904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1" name="Line 53"/>
            <p:cNvSpPr>
              <a:spLocks noChangeShapeType="1"/>
            </p:cNvSpPr>
            <p:nvPr/>
          </p:nvSpPr>
          <p:spPr bwMode="auto">
            <a:xfrm>
              <a:off x="11048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2" name="Line 54"/>
            <p:cNvSpPr>
              <a:spLocks noChangeShapeType="1"/>
            </p:cNvSpPr>
            <p:nvPr/>
          </p:nvSpPr>
          <p:spPr bwMode="auto">
            <a:xfrm flipH="1">
              <a:off x="10904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3" name="Line 55"/>
            <p:cNvSpPr>
              <a:spLocks noChangeShapeType="1"/>
            </p:cNvSpPr>
            <p:nvPr/>
          </p:nvSpPr>
          <p:spPr bwMode="auto">
            <a:xfrm>
              <a:off x="11048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4" name="Line 56"/>
            <p:cNvSpPr>
              <a:spLocks noChangeShapeType="1"/>
            </p:cNvSpPr>
            <p:nvPr/>
          </p:nvSpPr>
          <p:spPr bwMode="auto">
            <a:xfrm>
              <a:off x="6660" y="48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5" name="Line 57"/>
            <p:cNvSpPr>
              <a:spLocks noChangeShapeType="1"/>
            </p:cNvSpPr>
            <p:nvPr/>
          </p:nvSpPr>
          <p:spPr bwMode="auto">
            <a:xfrm>
              <a:off x="6516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6" name="Line 58"/>
            <p:cNvSpPr>
              <a:spLocks noChangeShapeType="1"/>
            </p:cNvSpPr>
            <p:nvPr/>
          </p:nvSpPr>
          <p:spPr bwMode="auto">
            <a:xfrm>
              <a:off x="6660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7" name="Line 59"/>
            <p:cNvSpPr>
              <a:spLocks noChangeShapeType="1"/>
            </p:cNvSpPr>
            <p:nvPr/>
          </p:nvSpPr>
          <p:spPr bwMode="auto">
            <a:xfrm flipH="1">
              <a:off x="6516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8" name="Line 60"/>
            <p:cNvSpPr>
              <a:spLocks noChangeShapeType="1"/>
            </p:cNvSpPr>
            <p:nvPr/>
          </p:nvSpPr>
          <p:spPr bwMode="auto">
            <a:xfrm>
              <a:off x="6660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09" name="Line 61"/>
            <p:cNvSpPr>
              <a:spLocks noChangeShapeType="1"/>
            </p:cNvSpPr>
            <p:nvPr/>
          </p:nvSpPr>
          <p:spPr bwMode="auto">
            <a:xfrm>
              <a:off x="2550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0" name="Line 62"/>
            <p:cNvSpPr>
              <a:spLocks noChangeShapeType="1"/>
            </p:cNvSpPr>
            <p:nvPr/>
          </p:nvSpPr>
          <p:spPr bwMode="auto">
            <a:xfrm>
              <a:off x="2406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1" name="Line 63"/>
            <p:cNvSpPr>
              <a:spLocks noChangeShapeType="1"/>
            </p:cNvSpPr>
            <p:nvPr/>
          </p:nvSpPr>
          <p:spPr bwMode="auto">
            <a:xfrm>
              <a:off x="2550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2" name="Line 64"/>
            <p:cNvSpPr>
              <a:spLocks noChangeShapeType="1"/>
            </p:cNvSpPr>
            <p:nvPr/>
          </p:nvSpPr>
          <p:spPr bwMode="auto">
            <a:xfrm flipH="1">
              <a:off x="2406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3" name="Line 65"/>
            <p:cNvSpPr>
              <a:spLocks noChangeShapeType="1"/>
            </p:cNvSpPr>
            <p:nvPr/>
          </p:nvSpPr>
          <p:spPr bwMode="auto">
            <a:xfrm>
              <a:off x="2550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4" name="Line 66"/>
            <p:cNvSpPr>
              <a:spLocks noChangeShapeType="1"/>
            </p:cNvSpPr>
            <p:nvPr/>
          </p:nvSpPr>
          <p:spPr bwMode="auto">
            <a:xfrm>
              <a:off x="11157" y="688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5" name="Line 67"/>
            <p:cNvSpPr>
              <a:spLocks noChangeShapeType="1"/>
            </p:cNvSpPr>
            <p:nvPr/>
          </p:nvSpPr>
          <p:spPr bwMode="auto">
            <a:xfrm>
              <a:off x="11013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6" name="Line 68"/>
            <p:cNvSpPr>
              <a:spLocks noChangeShapeType="1"/>
            </p:cNvSpPr>
            <p:nvPr/>
          </p:nvSpPr>
          <p:spPr bwMode="auto">
            <a:xfrm>
              <a:off x="11157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7" name="Line 69"/>
            <p:cNvSpPr>
              <a:spLocks noChangeShapeType="1"/>
            </p:cNvSpPr>
            <p:nvPr/>
          </p:nvSpPr>
          <p:spPr bwMode="auto">
            <a:xfrm flipH="1">
              <a:off x="11013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8" name="Line 70"/>
            <p:cNvSpPr>
              <a:spLocks noChangeShapeType="1"/>
            </p:cNvSpPr>
            <p:nvPr/>
          </p:nvSpPr>
          <p:spPr bwMode="auto">
            <a:xfrm>
              <a:off x="11157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19" name="Line 71"/>
            <p:cNvSpPr>
              <a:spLocks noChangeShapeType="1"/>
            </p:cNvSpPr>
            <p:nvPr/>
          </p:nvSpPr>
          <p:spPr bwMode="auto">
            <a:xfrm>
              <a:off x="8877" y="778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0" name="Line 72"/>
            <p:cNvSpPr>
              <a:spLocks noChangeShapeType="1"/>
            </p:cNvSpPr>
            <p:nvPr/>
          </p:nvSpPr>
          <p:spPr bwMode="auto">
            <a:xfrm>
              <a:off x="8733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1" name="Line 73"/>
            <p:cNvSpPr>
              <a:spLocks noChangeShapeType="1"/>
            </p:cNvSpPr>
            <p:nvPr/>
          </p:nvSpPr>
          <p:spPr bwMode="auto">
            <a:xfrm>
              <a:off x="8877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2" name="Line 74"/>
            <p:cNvSpPr>
              <a:spLocks noChangeShapeType="1"/>
            </p:cNvSpPr>
            <p:nvPr/>
          </p:nvSpPr>
          <p:spPr bwMode="auto">
            <a:xfrm flipH="1">
              <a:off x="8733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3" name="Line 75"/>
            <p:cNvSpPr>
              <a:spLocks noChangeShapeType="1"/>
            </p:cNvSpPr>
            <p:nvPr/>
          </p:nvSpPr>
          <p:spPr bwMode="auto">
            <a:xfrm>
              <a:off x="8877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4" name="Line 76"/>
            <p:cNvSpPr>
              <a:spLocks noChangeShapeType="1"/>
            </p:cNvSpPr>
            <p:nvPr/>
          </p:nvSpPr>
          <p:spPr bwMode="auto">
            <a:xfrm>
              <a:off x="4686" y="79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5" name="Line 77"/>
            <p:cNvSpPr>
              <a:spLocks noChangeShapeType="1"/>
            </p:cNvSpPr>
            <p:nvPr/>
          </p:nvSpPr>
          <p:spPr bwMode="auto">
            <a:xfrm>
              <a:off x="4542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6" name="Line 78"/>
            <p:cNvSpPr>
              <a:spLocks noChangeShapeType="1"/>
            </p:cNvSpPr>
            <p:nvPr/>
          </p:nvSpPr>
          <p:spPr bwMode="auto">
            <a:xfrm>
              <a:off x="4686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7" name="Line 79"/>
            <p:cNvSpPr>
              <a:spLocks noChangeShapeType="1"/>
            </p:cNvSpPr>
            <p:nvPr/>
          </p:nvSpPr>
          <p:spPr bwMode="auto">
            <a:xfrm flipH="1">
              <a:off x="4542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8" name="Line 80"/>
            <p:cNvSpPr>
              <a:spLocks noChangeShapeType="1"/>
            </p:cNvSpPr>
            <p:nvPr/>
          </p:nvSpPr>
          <p:spPr bwMode="auto">
            <a:xfrm>
              <a:off x="4686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29" name="Line 81"/>
            <p:cNvSpPr>
              <a:spLocks noChangeShapeType="1"/>
            </p:cNvSpPr>
            <p:nvPr/>
          </p:nvSpPr>
          <p:spPr bwMode="auto">
            <a:xfrm>
              <a:off x="2493" y="7060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0" name="Line 82"/>
            <p:cNvSpPr>
              <a:spLocks noChangeShapeType="1"/>
            </p:cNvSpPr>
            <p:nvPr/>
          </p:nvSpPr>
          <p:spPr bwMode="auto">
            <a:xfrm>
              <a:off x="2349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1" name="Line 83"/>
            <p:cNvSpPr>
              <a:spLocks noChangeShapeType="1"/>
            </p:cNvSpPr>
            <p:nvPr/>
          </p:nvSpPr>
          <p:spPr bwMode="auto">
            <a:xfrm>
              <a:off x="2493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2" name="Line 84"/>
            <p:cNvSpPr>
              <a:spLocks noChangeShapeType="1"/>
            </p:cNvSpPr>
            <p:nvPr/>
          </p:nvSpPr>
          <p:spPr bwMode="auto">
            <a:xfrm flipH="1">
              <a:off x="2349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3" name="Line 85"/>
            <p:cNvSpPr>
              <a:spLocks noChangeShapeType="1"/>
            </p:cNvSpPr>
            <p:nvPr/>
          </p:nvSpPr>
          <p:spPr bwMode="auto">
            <a:xfrm>
              <a:off x="2493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4" name="Line 86"/>
            <p:cNvSpPr>
              <a:spLocks noChangeShapeType="1"/>
            </p:cNvSpPr>
            <p:nvPr/>
          </p:nvSpPr>
          <p:spPr bwMode="auto">
            <a:xfrm>
              <a:off x="9105" y="574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5" name="Line 87"/>
            <p:cNvSpPr>
              <a:spLocks noChangeShapeType="1"/>
            </p:cNvSpPr>
            <p:nvPr/>
          </p:nvSpPr>
          <p:spPr bwMode="auto">
            <a:xfrm>
              <a:off x="8961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6" name="Line 88"/>
            <p:cNvSpPr>
              <a:spLocks noChangeShapeType="1"/>
            </p:cNvSpPr>
            <p:nvPr/>
          </p:nvSpPr>
          <p:spPr bwMode="auto">
            <a:xfrm>
              <a:off x="9105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7" name="Line 89"/>
            <p:cNvSpPr>
              <a:spLocks noChangeShapeType="1"/>
            </p:cNvSpPr>
            <p:nvPr/>
          </p:nvSpPr>
          <p:spPr bwMode="auto">
            <a:xfrm flipH="1">
              <a:off x="8961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8" name="Line 90"/>
            <p:cNvSpPr>
              <a:spLocks noChangeShapeType="1"/>
            </p:cNvSpPr>
            <p:nvPr/>
          </p:nvSpPr>
          <p:spPr bwMode="auto">
            <a:xfrm>
              <a:off x="9105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39" name="Line 91"/>
            <p:cNvSpPr>
              <a:spLocks noChangeShapeType="1"/>
            </p:cNvSpPr>
            <p:nvPr/>
          </p:nvSpPr>
          <p:spPr bwMode="auto">
            <a:xfrm>
              <a:off x="6717" y="70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0" name="Line 92"/>
            <p:cNvSpPr>
              <a:spLocks noChangeShapeType="1"/>
            </p:cNvSpPr>
            <p:nvPr/>
          </p:nvSpPr>
          <p:spPr bwMode="auto">
            <a:xfrm>
              <a:off x="6573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1" name="Line 93"/>
            <p:cNvSpPr>
              <a:spLocks noChangeShapeType="1"/>
            </p:cNvSpPr>
            <p:nvPr/>
          </p:nvSpPr>
          <p:spPr bwMode="auto">
            <a:xfrm>
              <a:off x="6717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2" name="Line 94"/>
            <p:cNvSpPr>
              <a:spLocks noChangeShapeType="1"/>
            </p:cNvSpPr>
            <p:nvPr/>
          </p:nvSpPr>
          <p:spPr bwMode="auto">
            <a:xfrm flipH="1">
              <a:off x="6573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3" name="Line 95"/>
            <p:cNvSpPr>
              <a:spLocks noChangeShapeType="1"/>
            </p:cNvSpPr>
            <p:nvPr/>
          </p:nvSpPr>
          <p:spPr bwMode="auto">
            <a:xfrm>
              <a:off x="6717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4" name="Line 96"/>
            <p:cNvSpPr>
              <a:spLocks noChangeShapeType="1"/>
            </p:cNvSpPr>
            <p:nvPr/>
          </p:nvSpPr>
          <p:spPr bwMode="auto">
            <a:xfrm>
              <a:off x="4458" y="57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5" name="Line 97"/>
            <p:cNvSpPr>
              <a:spLocks noChangeShapeType="1"/>
            </p:cNvSpPr>
            <p:nvPr/>
          </p:nvSpPr>
          <p:spPr bwMode="auto">
            <a:xfrm>
              <a:off x="4314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6" name="Line 98"/>
            <p:cNvSpPr>
              <a:spLocks noChangeShapeType="1"/>
            </p:cNvSpPr>
            <p:nvPr/>
          </p:nvSpPr>
          <p:spPr bwMode="auto">
            <a:xfrm>
              <a:off x="4458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7" name="Line 99"/>
            <p:cNvSpPr>
              <a:spLocks noChangeShapeType="1"/>
            </p:cNvSpPr>
            <p:nvPr/>
          </p:nvSpPr>
          <p:spPr bwMode="auto">
            <a:xfrm flipH="1">
              <a:off x="4314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8" name="Line 100"/>
            <p:cNvSpPr>
              <a:spLocks noChangeShapeType="1"/>
            </p:cNvSpPr>
            <p:nvPr/>
          </p:nvSpPr>
          <p:spPr bwMode="auto">
            <a:xfrm>
              <a:off x="4458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49" name="Line 101"/>
            <p:cNvSpPr>
              <a:spLocks noChangeShapeType="1"/>
            </p:cNvSpPr>
            <p:nvPr/>
          </p:nvSpPr>
          <p:spPr bwMode="auto">
            <a:xfrm>
              <a:off x="2436" y="916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0" name="Line 102"/>
            <p:cNvSpPr>
              <a:spLocks noChangeShapeType="1"/>
            </p:cNvSpPr>
            <p:nvPr/>
          </p:nvSpPr>
          <p:spPr bwMode="auto">
            <a:xfrm>
              <a:off x="2292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1" name="Line 103"/>
            <p:cNvSpPr>
              <a:spLocks noChangeShapeType="1"/>
            </p:cNvSpPr>
            <p:nvPr/>
          </p:nvSpPr>
          <p:spPr bwMode="auto">
            <a:xfrm>
              <a:off x="2436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2" name="Line 104"/>
            <p:cNvSpPr>
              <a:spLocks noChangeShapeType="1"/>
            </p:cNvSpPr>
            <p:nvPr/>
          </p:nvSpPr>
          <p:spPr bwMode="auto">
            <a:xfrm flipH="1">
              <a:off x="2292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3" name="Line 105"/>
            <p:cNvSpPr>
              <a:spLocks noChangeShapeType="1"/>
            </p:cNvSpPr>
            <p:nvPr/>
          </p:nvSpPr>
          <p:spPr bwMode="auto">
            <a:xfrm>
              <a:off x="2436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4" name="Line 106"/>
            <p:cNvSpPr>
              <a:spLocks noChangeShapeType="1"/>
            </p:cNvSpPr>
            <p:nvPr/>
          </p:nvSpPr>
          <p:spPr bwMode="auto">
            <a:xfrm>
              <a:off x="4572" y="37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5" name="Line 107"/>
            <p:cNvSpPr>
              <a:spLocks noChangeShapeType="1"/>
            </p:cNvSpPr>
            <p:nvPr/>
          </p:nvSpPr>
          <p:spPr bwMode="auto">
            <a:xfrm>
              <a:off x="4428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6" name="Line 108"/>
            <p:cNvSpPr>
              <a:spLocks noChangeShapeType="1"/>
            </p:cNvSpPr>
            <p:nvPr/>
          </p:nvSpPr>
          <p:spPr bwMode="auto">
            <a:xfrm>
              <a:off x="4572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7" name="Line 109"/>
            <p:cNvSpPr>
              <a:spLocks noChangeShapeType="1"/>
            </p:cNvSpPr>
            <p:nvPr/>
          </p:nvSpPr>
          <p:spPr bwMode="auto">
            <a:xfrm flipH="1">
              <a:off x="4428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8" name="Line 110"/>
            <p:cNvSpPr>
              <a:spLocks noChangeShapeType="1"/>
            </p:cNvSpPr>
            <p:nvPr/>
          </p:nvSpPr>
          <p:spPr bwMode="auto">
            <a:xfrm>
              <a:off x="4572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59" name="Oval 111"/>
            <p:cNvSpPr>
              <a:spLocks noChangeArrowheads="1"/>
            </p:cNvSpPr>
            <p:nvPr/>
          </p:nvSpPr>
          <p:spPr bwMode="auto">
            <a:xfrm>
              <a:off x="1380" y="785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960" name="AutoShape 112"/>
            <p:cNvSpPr>
              <a:spLocks noChangeArrowheads="1"/>
            </p:cNvSpPr>
            <p:nvPr/>
          </p:nvSpPr>
          <p:spPr bwMode="auto">
            <a:xfrm>
              <a:off x="3769" y="2727"/>
              <a:ext cx="1585" cy="62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Finisher Off’er</a:t>
              </a:r>
              <a:endParaRPr lang="en-US"/>
            </a:p>
          </p:txBody>
        </p:sp>
        <p:sp>
          <p:nvSpPr>
            <p:cNvPr id="35961" name="Oval 113"/>
            <p:cNvSpPr>
              <a:spLocks noChangeArrowheads="1"/>
            </p:cNvSpPr>
            <p:nvPr/>
          </p:nvSpPr>
          <p:spPr bwMode="auto">
            <a:xfrm>
              <a:off x="10272" y="7630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962" name="Line 114"/>
            <p:cNvSpPr>
              <a:spLocks noChangeShapeType="1"/>
            </p:cNvSpPr>
            <p:nvPr/>
          </p:nvSpPr>
          <p:spPr bwMode="auto">
            <a:xfrm>
              <a:off x="11442" y="8941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63" name="Line 115"/>
            <p:cNvSpPr>
              <a:spLocks noChangeShapeType="1"/>
            </p:cNvSpPr>
            <p:nvPr/>
          </p:nvSpPr>
          <p:spPr bwMode="auto">
            <a:xfrm>
              <a:off x="11298" y="9085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64" name="Line 116"/>
            <p:cNvSpPr>
              <a:spLocks noChangeShapeType="1"/>
            </p:cNvSpPr>
            <p:nvPr/>
          </p:nvSpPr>
          <p:spPr bwMode="auto">
            <a:xfrm>
              <a:off x="11469" y="9085"/>
              <a:ext cx="118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65" name="Line 117"/>
            <p:cNvSpPr>
              <a:spLocks noChangeShapeType="1"/>
            </p:cNvSpPr>
            <p:nvPr/>
          </p:nvSpPr>
          <p:spPr bwMode="auto">
            <a:xfrm flipH="1">
              <a:off x="11298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66" name="Line 118"/>
            <p:cNvSpPr>
              <a:spLocks noChangeShapeType="1"/>
            </p:cNvSpPr>
            <p:nvPr/>
          </p:nvSpPr>
          <p:spPr bwMode="auto">
            <a:xfrm>
              <a:off x="11442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67" name="Oval 119"/>
            <p:cNvSpPr>
              <a:spLocks noChangeArrowheads="1"/>
            </p:cNvSpPr>
            <p:nvPr/>
          </p:nvSpPr>
          <p:spPr bwMode="auto">
            <a:xfrm>
              <a:off x="5481" y="774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5968" name="AutoShape 120"/>
            <p:cNvSpPr>
              <a:spLocks noChangeArrowheads="1"/>
            </p:cNvSpPr>
            <p:nvPr/>
          </p:nvSpPr>
          <p:spPr bwMode="auto">
            <a:xfrm>
              <a:off x="3543" y="4793"/>
              <a:ext cx="1824" cy="638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Quality Advocate</a:t>
              </a:r>
              <a:endParaRPr lang="en-US"/>
            </a:p>
          </p:txBody>
        </p:sp>
        <p:sp>
          <p:nvSpPr>
            <p:cNvPr id="35969" name="Line 121"/>
            <p:cNvSpPr>
              <a:spLocks noChangeShapeType="1"/>
            </p:cNvSpPr>
            <p:nvPr/>
          </p:nvSpPr>
          <p:spPr bwMode="auto">
            <a:xfrm>
              <a:off x="6594" y="905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70" name="Line 122"/>
            <p:cNvSpPr>
              <a:spLocks noChangeShapeType="1"/>
            </p:cNvSpPr>
            <p:nvPr/>
          </p:nvSpPr>
          <p:spPr bwMode="auto">
            <a:xfrm>
              <a:off x="6450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71" name="Line 123"/>
            <p:cNvSpPr>
              <a:spLocks noChangeShapeType="1"/>
            </p:cNvSpPr>
            <p:nvPr/>
          </p:nvSpPr>
          <p:spPr bwMode="auto">
            <a:xfrm>
              <a:off x="6594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72" name="Line 124"/>
            <p:cNvSpPr>
              <a:spLocks noChangeShapeType="1"/>
            </p:cNvSpPr>
            <p:nvPr/>
          </p:nvSpPr>
          <p:spPr bwMode="auto">
            <a:xfrm flipH="1">
              <a:off x="6450" y="948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73" name="Line 125"/>
            <p:cNvSpPr>
              <a:spLocks noChangeShapeType="1"/>
            </p:cNvSpPr>
            <p:nvPr/>
          </p:nvSpPr>
          <p:spPr bwMode="auto">
            <a:xfrm>
              <a:off x="6594" y="9489"/>
              <a:ext cx="145" cy="144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5974" name="AutoShape 126"/>
            <p:cNvSpPr>
              <a:spLocks noChangeArrowheads="1"/>
            </p:cNvSpPr>
            <p:nvPr/>
          </p:nvSpPr>
          <p:spPr bwMode="auto">
            <a:xfrm>
              <a:off x="10478" y="7855"/>
              <a:ext cx="1873" cy="75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Devil’s Advocate</a:t>
              </a:r>
              <a:endParaRPr lang="en-US"/>
            </a:p>
          </p:txBody>
        </p:sp>
        <p:sp>
          <p:nvSpPr>
            <p:cNvPr id="35975" name="AutoShape 127"/>
            <p:cNvSpPr>
              <a:spLocks noChangeArrowheads="1"/>
            </p:cNvSpPr>
            <p:nvPr/>
          </p:nvSpPr>
          <p:spPr bwMode="auto">
            <a:xfrm>
              <a:off x="5532" y="8222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Humorist</a:t>
              </a:r>
              <a:endParaRPr lang="en-US"/>
            </a:p>
          </p:txBody>
        </p:sp>
        <p:sp>
          <p:nvSpPr>
            <p:cNvPr id="35976" name="AutoShape 128"/>
            <p:cNvSpPr>
              <a:spLocks noChangeArrowheads="1"/>
            </p:cNvSpPr>
            <p:nvPr/>
          </p:nvSpPr>
          <p:spPr bwMode="auto">
            <a:xfrm>
              <a:off x="1608" y="8172"/>
              <a:ext cx="1710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300" b="1" i="1">
                  <a:latin typeface="Univers (W1)" charset="0"/>
                </a:rPr>
                <a:t>Culture</a:t>
              </a:r>
            </a:p>
            <a:p>
              <a:pPr algn="ctr"/>
              <a:r>
                <a:rPr lang="en-US" sz="1200" b="1" i="1">
                  <a:latin typeface="Univers (W1)" charset="0"/>
                </a:rPr>
                <a:t>Checker</a:t>
              </a:r>
              <a:endParaRPr lang="en-US"/>
            </a:p>
          </p:txBody>
        </p:sp>
        <p:sp>
          <p:nvSpPr>
            <p:cNvPr id="35977" name="AutoShape 129"/>
            <p:cNvSpPr>
              <a:spLocks noChangeArrowheads="1"/>
            </p:cNvSpPr>
            <p:nvPr/>
          </p:nvSpPr>
          <p:spPr bwMode="auto">
            <a:xfrm>
              <a:off x="7821" y="6874"/>
              <a:ext cx="2017" cy="430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Celebrator</a:t>
              </a:r>
              <a:endParaRPr lang="en-US"/>
            </a:p>
          </p:txBody>
        </p:sp>
      </p:grpSp>
      <p:sp>
        <p:nvSpPr>
          <p:cNvPr id="35842" name="Freeform 130"/>
          <p:cNvSpPr>
            <a:spLocks/>
          </p:cNvSpPr>
          <p:nvPr/>
        </p:nvSpPr>
        <p:spPr bwMode="auto">
          <a:xfrm>
            <a:off x="1116013" y="5516563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5843" name="Freeform 131"/>
          <p:cNvSpPr>
            <a:spLocks/>
          </p:cNvSpPr>
          <p:nvPr/>
        </p:nvSpPr>
        <p:spPr bwMode="auto">
          <a:xfrm>
            <a:off x="1187450" y="1628775"/>
            <a:ext cx="936625" cy="21590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5844" name="Freeform 132"/>
          <p:cNvSpPr>
            <a:spLocks/>
          </p:cNvSpPr>
          <p:nvPr/>
        </p:nvSpPr>
        <p:spPr bwMode="auto">
          <a:xfrm>
            <a:off x="3635375" y="1484313"/>
            <a:ext cx="1223963" cy="28892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5845" name="Freeform 133"/>
          <p:cNvSpPr>
            <a:spLocks/>
          </p:cNvSpPr>
          <p:nvPr/>
        </p:nvSpPr>
        <p:spPr bwMode="auto">
          <a:xfrm>
            <a:off x="3708400" y="5589588"/>
            <a:ext cx="1223963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5846" name="Freeform 134"/>
          <p:cNvSpPr>
            <a:spLocks/>
          </p:cNvSpPr>
          <p:nvPr/>
        </p:nvSpPr>
        <p:spPr bwMode="auto">
          <a:xfrm>
            <a:off x="6588125" y="414972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5847" name="Text Box 135"/>
          <p:cNvSpPr txBox="1">
            <a:spLocks noChangeArrowheads="1"/>
          </p:cNvSpPr>
          <p:nvPr/>
        </p:nvSpPr>
        <p:spPr bwMode="auto">
          <a:xfrm>
            <a:off x="2413000" y="446088"/>
            <a:ext cx="788988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Sally</a:t>
            </a:r>
          </a:p>
        </p:txBody>
      </p:sp>
      <p:sp>
        <p:nvSpPr>
          <p:cNvPr id="35848" name="Text Box 136"/>
          <p:cNvSpPr txBox="1">
            <a:spLocks noChangeArrowheads="1"/>
          </p:cNvSpPr>
          <p:nvPr/>
        </p:nvSpPr>
        <p:spPr bwMode="auto">
          <a:xfrm>
            <a:off x="3838575" y="481013"/>
            <a:ext cx="80645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Mark</a:t>
            </a:r>
          </a:p>
        </p:txBody>
      </p:sp>
      <p:sp>
        <p:nvSpPr>
          <p:cNvPr id="35849" name="Text Box 137"/>
          <p:cNvSpPr txBox="1">
            <a:spLocks noChangeArrowheads="1"/>
          </p:cNvSpPr>
          <p:nvPr/>
        </p:nvSpPr>
        <p:spPr bwMode="auto">
          <a:xfrm>
            <a:off x="5294313" y="409575"/>
            <a:ext cx="774700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Lucy</a:t>
            </a:r>
          </a:p>
        </p:txBody>
      </p:sp>
      <p:sp>
        <p:nvSpPr>
          <p:cNvPr id="35850" name="Text Box 138"/>
          <p:cNvSpPr txBox="1">
            <a:spLocks noChangeArrowheads="1"/>
          </p:cNvSpPr>
          <p:nvPr/>
        </p:nvSpPr>
        <p:spPr bwMode="auto">
          <a:xfrm>
            <a:off x="6732588" y="404813"/>
            <a:ext cx="8366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Rose</a:t>
            </a:r>
          </a:p>
        </p:txBody>
      </p:sp>
      <p:sp>
        <p:nvSpPr>
          <p:cNvPr id="35851" name="Freeform 139"/>
          <p:cNvSpPr>
            <a:spLocks/>
          </p:cNvSpPr>
          <p:nvPr/>
        </p:nvSpPr>
        <p:spPr bwMode="auto">
          <a:xfrm>
            <a:off x="6588125" y="333375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5852" name="Freeform 140"/>
          <p:cNvSpPr>
            <a:spLocks/>
          </p:cNvSpPr>
          <p:nvPr/>
        </p:nvSpPr>
        <p:spPr bwMode="auto">
          <a:xfrm>
            <a:off x="5076825" y="338138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5853" name="Freeform 141"/>
          <p:cNvSpPr>
            <a:spLocks/>
          </p:cNvSpPr>
          <p:nvPr/>
        </p:nvSpPr>
        <p:spPr bwMode="auto">
          <a:xfrm>
            <a:off x="2195513" y="40481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5854" name="Freeform 142"/>
          <p:cNvSpPr>
            <a:spLocks/>
          </p:cNvSpPr>
          <p:nvPr/>
        </p:nvSpPr>
        <p:spPr bwMode="auto">
          <a:xfrm>
            <a:off x="3563938" y="33655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5855" name="Text Box 143"/>
          <p:cNvSpPr txBox="1">
            <a:spLocks noChangeArrowheads="1"/>
          </p:cNvSpPr>
          <p:nvPr/>
        </p:nvSpPr>
        <p:spPr bwMode="auto">
          <a:xfrm>
            <a:off x="2268538" y="836613"/>
            <a:ext cx="61198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Sally has marked her top 5 attributes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889" name="Group 2"/>
          <p:cNvGrpSpPr>
            <a:grpSpLocks/>
          </p:cNvGrpSpPr>
          <p:nvPr/>
        </p:nvGrpSpPr>
        <p:grpSpPr bwMode="auto">
          <a:xfrm>
            <a:off x="960438" y="1428750"/>
            <a:ext cx="7140575" cy="5313363"/>
            <a:chOff x="1341" y="1377"/>
            <a:chExt cx="11245" cy="8369"/>
          </a:xfrm>
        </p:grpSpPr>
        <p:sp>
          <p:nvSpPr>
            <p:cNvPr id="37915" name="Oval 3"/>
            <p:cNvSpPr>
              <a:spLocks noChangeArrowheads="1"/>
            </p:cNvSpPr>
            <p:nvPr/>
          </p:nvSpPr>
          <p:spPr bwMode="auto">
            <a:xfrm>
              <a:off x="3417" y="2289"/>
              <a:ext cx="2305" cy="1441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16" name="Oval 4"/>
            <p:cNvSpPr>
              <a:spLocks noChangeArrowheads="1"/>
            </p:cNvSpPr>
            <p:nvPr/>
          </p:nvSpPr>
          <p:spPr bwMode="auto">
            <a:xfrm>
              <a:off x="9591" y="1557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17" name="AutoShape 5"/>
            <p:cNvSpPr>
              <a:spLocks noChangeArrowheads="1"/>
            </p:cNvSpPr>
            <p:nvPr/>
          </p:nvSpPr>
          <p:spPr bwMode="auto">
            <a:xfrm>
              <a:off x="9879" y="1773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Logic Checker</a:t>
              </a:r>
              <a:endParaRPr lang="en-US"/>
            </a:p>
          </p:txBody>
        </p:sp>
        <p:sp>
          <p:nvSpPr>
            <p:cNvPr id="37918" name="Oval 6"/>
            <p:cNvSpPr>
              <a:spLocks noChangeArrowheads="1"/>
            </p:cNvSpPr>
            <p:nvPr/>
          </p:nvSpPr>
          <p:spPr bwMode="auto">
            <a:xfrm>
              <a:off x="5301" y="1377"/>
              <a:ext cx="2305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19" name="Oval 7"/>
            <p:cNvSpPr>
              <a:spLocks noChangeArrowheads="1"/>
            </p:cNvSpPr>
            <p:nvPr/>
          </p:nvSpPr>
          <p:spPr bwMode="auto">
            <a:xfrm>
              <a:off x="1341" y="150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20" name="AutoShape 8"/>
            <p:cNvSpPr>
              <a:spLocks noChangeArrowheads="1"/>
            </p:cNvSpPr>
            <p:nvPr/>
          </p:nvSpPr>
          <p:spPr bwMode="auto">
            <a:xfrm>
              <a:off x="1497" y="1878"/>
              <a:ext cx="1797" cy="602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600" tIns="3600" rIns="3600" bIns="3600"/>
            <a:lstStyle/>
            <a:p>
              <a:pPr algn="ctr"/>
              <a:r>
                <a:rPr lang="en-US" sz="1400" b="1" i="1">
                  <a:latin typeface="Univers (W1)" charset="0"/>
                </a:rPr>
                <a:t>Ideas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Generator</a:t>
              </a:r>
              <a:endParaRPr lang="en-US"/>
            </a:p>
          </p:txBody>
        </p:sp>
        <p:sp>
          <p:nvSpPr>
            <p:cNvPr id="37921" name="Oval 9"/>
            <p:cNvSpPr>
              <a:spLocks noChangeArrowheads="1"/>
            </p:cNvSpPr>
            <p:nvPr/>
          </p:nvSpPr>
          <p:spPr bwMode="auto">
            <a:xfrm>
              <a:off x="7460" y="2460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22" name="AutoShape 10"/>
            <p:cNvSpPr>
              <a:spLocks noChangeArrowheads="1"/>
            </p:cNvSpPr>
            <p:nvPr/>
          </p:nvSpPr>
          <p:spPr bwMode="auto">
            <a:xfrm>
              <a:off x="7964" y="2892"/>
              <a:ext cx="1153" cy="43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Do’er</a:t>
              </a:r>
              <a:endParaRPr lang="en-US"/>
            </a:p>
          </p:txBody>
        </p:sp>
        <p:sp>
          <p:nvSpPr>
            <p:cNvPr id="37923" name="Oval 11"/>
            <p:cNvSpPr>
              <a:spLocks noChangeArrowheads="1"/>
            </p:cNvSpPr>
            <p:nvPr/>
          </p:nvSpPr>
          <p:spPr bwMode="auto">
            <a:xfrm>
              <a:off x="9930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24" name="AutoShape 12"/>
            <p:cNvSpPr>
              <a:spLocks noChangeArrowheads="1"/>
            </p:cNvSpPr>
            <p:nvPr/>
          </p:nvSpPr>
          <p:spPr bwMode="auto">
            <a:xfrm>
              <a:off x="10074" y="4092"/>
              <a:ext cx="1873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Visionary</a:t>
              </a:r>
              <a:endParaRPr lang="en-US"/>
            </a:p>
          </p:txBody>
        </p:sp>
        <p:sp>
          <p:nvSpPr>
            <p:cNvPr id="37925" name="Oval 13"/>
            <p:cNvSpPr>
              <a:spLocks noChangeArrowheads="1"/>
            </p:cNvSpPr>
            <p:nvPr/>
          </p:nvSpPr>
          <p:spPr bwMode="auto">
            <a:xfrm>
              <a:off x="5553" y="3562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26" name="AutoShape 14"/>
            <p:cNvSpPr>
              <a:spLocks noChangeArrowheads="1"/>
            </p:cNvSpPr>
            <p:nvPr/>
          </p:nvSpPr>
          <p:spPr bwMode="auto">
            <a:xfrm>
              <a:off x="5949" y="3778"/>
              <a:ext cx="1369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Team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Weaver</a:t>
              </a:r>
              <a:endParaRPr lang="en-US"/>
            </a:p>
          </p:txBody>
        </p:sp>
        <p:sp>
          <p:nvSpPr>
            <p:cNvPr id="37927" name="Oval 15"/>
            <p:cNvSpPr>
              <a:spLocks noChangeArrowheads="1"/>
            </p:cNvSpPr>
            <p:nvPr/>
          </p:nvSpPr>
          <p:spPr bwMode="auto">
            <a:xfrm>
              <a:off x="1437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28" name="AutoShape 16"/>
            <p:cNvSpPr>
              <a:spLocks noChangeArrowheads="1"/>
            </p:cNvSpPr>
            <p:nvPr/>
          </p:nvSpPr>
          <p:spPr bwMode="auto">
            <a:xfrm>
              <a:off x="1833" y="3948"/>
              <a:ext cx="1369" cy="79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Urge’r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On’er !</a:t>
              </a:r>
              <a:endParaRPr lang="en-US"/>
            </a:p>
          </p:txBody>
        </p:sp>
        <p:sp>
          <p:nvSpPr>
            <p:cNvPr id="37929" name="Oval 17"/>
            <p:cNvSpPr>
              <a:spLocks noChangeArrowheads="1"/>
            </p:cNvSpPr>
            <p:nvPr/>
          </p:nvSpPr>
          <p:spPr bwMode="auto">
            <a:xfrm>
              <a:off x="5661" y="57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30" name="AutoShape 18"/>
            <p:cNvSpPr>
              <a:spLocks noChangeArrowheads="1"/>
            </p:cNvSpPr>
            <p:nvPr/>
          </p:nvSpPr>
          <p:spPr bwMode="auto">
            <a:xfrm>
              <a:off x="6021" y="594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On Tracker</a:t>
              </a:r>
              <a:endParaRPr lang="en-US"/>
            </a:p>
          </p:txBody>
        </p:sp>
        <p:sp>
          <p:nvSpPr>
            <p:cNvPr id="37931" name="Oval 19"/>
            <p:cNvSpPr>
              <a:spLocks noChangeArrowheads="1"/>
            </p:cNvSpPr>
            <p:nvPr/>
          </p:nvSpPr>
          <p:spPr bwMode="auto">
            <a:xfrm>
              <a:off x="8049" y="443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32" name="AutoShape 20"/>
            <p:cNvSpPr>
              <a:spLocks noChangeArrowheads="1"/>
            </p:cNvSpPr>
            <p:nvPr/>
          </p:nvSpPr>
          <p:spPr bwMode="auto">
            <a:xfrm>
              <a:off x="8409" y="465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Fact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Finder</a:t>
              </a:r>
              <a:endParaRPr lang="en-US"/>
            </a:p>
          </p:txBody>
        </p:sp>
        <p:sp>
          <p:nvSpPr>
            <p:cNvPr id="37933" name="Oval 21"/>
            <p:cNvSpPr>
              <a:spLocks noChangeArrowheads="1"/>
            </p:cNvSpPr>
            <p:nvPr/>
          </p:nvSpPr>
          <p:spPr bwMode="auto">
            <a:xfrm>
              <a:off x="3573" y="66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34" name="AutoShape 22"/>
            <p:cNvSpPr>
              <a:spLocks noChangeArrowheads="1"/>
            </p:cNvSpPr>
            <p:nvPr/>
          </p:nvSpPr>
          <p:spPr bwMode="auto">
            <a:xfrm>
              <a:off x="3861" y="6844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Reality Checker</a:t>
              </a:r>
              <a:endParaRPr lang="en-US"/>
            </a:p>
          </p:txBody>
        </p:sp>
        <p:sp>
          <p:nvSpPr>
            <p:cNvPr id="37935" name="Oval 23"/>
            <p:cNvSpPr>
              <a:spLocks noChangeArrowheads="1"/>
            </p:cNvSpPr>
            <p:nvPr/>
          </p:nvSpPr>
          <p:spPr bwMode="auto">
            <a:xfrm>
              <a:off x="1395" y="5713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36" name="AutoShape 24"/>
            <p:cNvSpPr>
              <a:spLocks noChangeArrowheads="1"/>
            </p:cNvSpPr>
            <p:nvPr/>
          </p:nvSpPr>
          <p:spPr bwMode="auto">
            <a:xfrm>
              <a:off x="1755" y="6109"/>
              <a:ext cx="1441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Calmer</a:t>
              </a:r>
              <a:endParaRPr lang="en-US"/>
            </a:p>
          </p:txBody>
        </p:sp>
        <p:sp>
          <p:nvSpPr>
            <p:cNvPr id="37937" name="Oval 25"/>
            <p:cNvSpPr>
              <a:spLocks noChangeArrowheads="1"/>
            </p:cNvSpPr>
            <p:nvPr/>
          </p:nvSpPr>
          <p:spPr bwMode="auto">
            <a:xfrm>
              <a:off x="3372" y="4465"/>
              <a:ext cx="2159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38" name="Oval 26"/>
            <p:cNvSpPr>
              <a:spLocks noChangeArrowheads="1"/>
            </p:cNvSpPr>
            <p:nvPr/>
          </p:nvSpPr>
          <p:spPr bwMode="auto">
            <a:xfrm>
              <a:off x="9987" y="5578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39" name="AutoShape 27"/>
            <p:cNvSpPr>
              <a:spLocks noChangeArrowheads="1"/>
            </p:cNvSpPr>
            <p:nvPr/>
          </p:nvSpPr>
          <p:spPr bwMode="auto">
            <a:xfrm>
              <a:off x="10158" y="6034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Encourager</a:t>
              </a:r>
              <a:endParaRPr lang="en-US"/>
            </a:p>
          </p:txBody>
        </p:sp>
        <p:sp>
          <p:nvSpPr>
            <p:cNvPr id="37940" name="Oval 28"/>
            <p:cNvSpPr>
              <a:spLocks noChangeArrowheads="1"/>
            </p:cNvSpPr>
            <p:nvPr/>
          </p:nvSpPr>
          <p:spPr bwMode="auto">
            <a:xfrm>
              <a:off x="7743" y="6484"/>
              <a:ext cx="230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7941" name="AutoShape 29"/>
            <p:cNvSpPr>
              <a:spLocks noChangeArrowheads="1"/>
            </p:cNvSpPr>
            <p:nvPr/>
          </p:nvSpPr>
          <p:spPr bwMode="auto">
            <a:xfrm>
              <a:off x="5666" y="1723"/>
              <a:ext cx="1585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Starter Off’er</a:t>
              </a:r>
              <a:endParaRPr lang="en-US"/>
            </a:p>
          </p:txBody>
        </p:sp>
        <p:sp>
          <p:nvSpPr>
            <p:cNvPr id="37942" name="Line 30"/>
            <p:cNvSpPr>
              <a:spLocks noChangeShapeType="1"/>
            </p:cNvSpPr>
            <p:nvPr/>
          </p:nvSpPr>
          <p:spPr bwMode="auto">
            <a:xfrm>
              <a:off x="6483" y="266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43" name="Line 31"/>
            <p:cNvSpPr>
              <a:spLocks noChangeShapeType="1"/>
            </p:cNvSpPr>
            <p:nvPr/>
          </p:nvSpPr>
          <p:spPr bwMode="auto">
            <a:xfrm>
              <a:off x="6339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44" name="Line 32"/>
            <p:cNvSpPr>
              <a:spLocks noChangeShapeType="1"/>
            </p:cNvSpPr>
            <p:nvPr/>
          </p:nvSpPr>
          <p:spPr bwMode="auto">
            <a:xfrm>
              <a:off x="6483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45" name="Line 33"/>
            <p:cNvSpPr>
              <a:spLocks noChangeShapeType="1"/>
            </p:cNvSpPr>
            <p:nvPr/>
          </p:nvSpPr>
          <p:spPr bwMode="auto">
            <a:xfrm flipH="1">
              <a:off x="6339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46" name="Line 34"/>
            <p:cNvSpPr>
              <a:spLocks noChangeShapeType="1"/>
            </p:cNvSpPr>
            <p:nvPr/>
          </p:nvSpPr>
          <p:spPr bwMode="auto">
            <a:xfrm>
              <a:off x="6483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47" name="Line 35"/>
            <p:cNvSpPr>
              <a:spLocks noChangeShapeType="1"/>
            </p:cNvSpPr>
            <p:nvPr/>
          </p:nvSpPr>
          <p:spPr bwMode="auto">
            <a:xfrm>
              <a:off x="2436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48" name="Line 36"/>
            <p:cNvSpPr>
              <a:spLocks noChangeShapeType="1"/>
            </p:cNvSpPr>
            <p:nvPr/>
          </p:nvSpPr>
          <p:spPr bwMode="auto">
            <a:xfrm>
              <a:off x="2292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49" name="Line 37"/>
            <p:cNvSpPr>
              <a:spLocks noChangeShapeType="1"/>
            </p:cNvSpPr>
            <p:nvPr/>
          </p:nvSpPr>
          <p:spPr bwMode="auto">
            <a:xfrm>
              <a:off x="2436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50" name="Line 38"/>
            <p:cNvSpPr>
              <a:spLocks noChangeShapeType="1"/>
            </p:cNvSpPr>
            <p:nvPr/>
          </p:nvSpPr>
          <p:spPr bwMode="auto">
            <a:xfrm flipH="1">
              <a:off x="2292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51" name="Line 39"/>
            <p:cNvSpPr>
              <a:spLocks noChangeShapeType="1"/>
            </p:cNvSpPr>
            <p:nvPr/>
          </p:nvSpPr>
          <p:spPr bwMode="auto">
            <a:xfrm>
              <a:off x="2436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52" name="Line 40"/>
            <p:cNvSpPr>
              <a:spLocks noChangeShapeType="1"/>
            </p:cNvSpPr>
            <p:nvPr/>
          </p:nvSpPr>
          <p:spPr bwMode="auto">
            <a:xfrm>
              <a:off x="10701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53" name="Line 41"/>
            <p:cNvSpPr>
              <a:spLocks noChangeShapeType="1"/>
            </p:cNvSpPr>
            <p:nvPr/>
          </p:nvSpPr>
          <p:spPr bwMode="auto">
            <a:xfrm>
              <a:off x="10557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54" name="Line 42"/>
            <p:cNvSpPr>
              <a:spLocks noChangeShapeType="1"/>
            </p:cNvSpPr>
            <p:nvPr/>
          </p:nvSpPr>
          <p:spPr bwMode="auto">
            <a:xfrm>
              <a:off x="10701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55" name="Line 43"/>
            <p:cNvSpPr>
              <a:spLocks noChangeShapeType="1"/>
            </p:cNvSpPr>
            <p:nvPr/>
          </p:nvSpPr>
          <p:spPr bwMode="auto">
            <a:xfrm flipH="1">
              <a:off x="10557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56" name="Line 44"/>
            <p:cNvSpPr>
              <a:spLocks noChangeShapeType="1"/>
            </p:cNvSpPr>
            <p:nvPr/>
          </p:nvSpPr>
          <p:spPr bwMode="auto">
            <a:xfrm>
              <a:off x="10701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37957" name="Group 45"/>
            <p:cNvGrpSpPr>
              <a:grpSpLocks/>
            </p:cNvGrpSpPr>
            <p:nvPr/>
          </p:nvGrpSpPr>
          <p:grpSpPr bwMode="auto">
            <a:xfrm>
              <a:off x="8405" y="3747"/>
              <a:ext cx="289" cy="577"/>
              <a:chOff x="9360" y="3184"/>
              <a:chExt cx="289" cy="577"/>
            </a:xfrm>
          </p:grpSpPr>
          <p:sp>
            <p:nvSpPr>
              <p:cNvPr id="38037" name="Line 46"/>
              <p:cNvSpPr>
                <a:spLocks noChangeShapeType="1"/>
              </p:cNvSpPr>
              <p:nvPr/>
            </p:nvSpPr>
            <p:spPr bwMode="auto">
              <a:xfrm>
                <a:off x="9504" y="3184"/>
                <a:ext cx="1" cy="43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8038" name="Line 47"/>
              <p:cNvSpPr>
                <a:spLocks noChangeShapeType="1"/>
              </p:cNvSpPr>
              <p:nvPr/>
            </p:nvSpPr>
            <p:spPr bwMode="auto">
              <a:xfrm>
                <a:off x="9360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8039" name="Line 48"/>
              <p:cNvSpPr>
                <a:spLocks noChangeShapeType="1"/>
              </p:cNvSpPr>
              <p:nvPr/>
            </p:nvSpPr>
            <p:spPr bwMode="auto">
              <a:xfrm>
                <a:off x="9504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8040" name="Line 49"/>
              <p:cNvSpPr>
                <a:spLocks noChangeShapeType="1"/>
              </p:cNvSpPr>
              <p:nvPr/>
            </p:nvSpPr>
            <p:spPr bwMode="auto">
              <a:xfrm flipH="1">
                <a:off x="9360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8041" name="Line 50"/>
              <p:cNvSpPr>
                <a:spLocks noChangeShapeType="1"/>
              </p:cNvSpPr>
              <p:nvPr/>
            </p:nvSpPr>
            <p:spPr bwMode="auto">
              <a:xfrm>
                <a:off x="9504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7958" name="Line 51"/>
            <p:cNvSpPr>
              <a:spLocks noChangeShapeType="1"/>
            </p:cNvSpPr>
            <p:nvPr/>
          </p:nvSpPr>
          <p:spPr bwMode="auto">
            <a:xfrm>
              <a:off x="11048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59" name="Line 52"/>
            <p:cNvSpPr>
              <a:spLocks noChangeShapeType="1"/>
            </p:cNvSpPr>
            <p:nvPr/>
          </p:nvSpPr>
          <p:spPr bwMode="auto">
            <a:xfrm>
              <a:off x="10904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0" name="Line 53"/>
            <p:cNvSpPr>
              <a:spLocks noChangeShapeType="1"/>
            </p:cNvSpPr>
            <p:nvPr/>
          </p:nvSpPr>
          <p:spPr bwMode="auto">
            <a:xfrm>
              <a:off x="11048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1" name="Line 54"/>
            <p:cNvSpPr>
              <a:spLocks noChangeShapeType="1"/>
            </p:cNvSpPr>
            <p:nvPr/>
          </p:nvSpPr>
          <p:spPr bwMode="auto">
            <a:xfrm flipH="1">
              <a:off x="10904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2" name="Line 55"/>
            <p:cNvSpPr>
              <a:spLocks noChangeShapeType="1"/>
            </p:cNvSpPr>
            <p:nvPr/>
          </p:nvSpPr>
          <p:spPr bwMode="auto">
            <a:xfrm>
              <a:off x="11048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3" name="Line 56"/>
            <p:cNvSpPr>
              <a:spLocks noChangeShapeType="1"/>
            </p:cNvSpPr>
            <p:nvPr/>
          </p:nvSpPr>
          <p:spPr bwMode="auto">
            <a:xfrm>
              <a:off x="6660" y="48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4" name="Line 57"/>
            <p:cNvSpPr>
              <a:spLocks noChangeShapeType="1"/>
            </p:cNvSpPr>
            <p:nvPr/>
          </p:nvSpPr>
          <p:spPr bwMode="auto">
            <a:xfrm>
              <a:off x="6516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5" name="Line 58"/>
            <p:cNvSpPr>
              <a:spLocks noChangeShapeType="1"/>
            </p:cNvSpPr>
            <p:nvPr/>
          </p:nvSpPr>
          <p:spPr bwMode="auto">
            <a:xfrm>
              <a:off x="6660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6" name="Line 59"/>
            <p:cNvSpPr>
              <a:spLocks noChangeShapeType="1"/>
            </p:cNvSpPr>
            <p:nvPr/>
          </p:nvSpPr>
          <p:spPr bwMode="auto">
            <a:xfrm flipH="1">
              <a:off x="6516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7" name="Line 60"/>
            <p:cNvSpPr>
              <a:spLocks noChangeShapeType="1"/>
            </p:cNvSpPr>
            <p:nvPr/>
          </p:nvSpPr>
          <p:spPr bwMode="auto">
            <a:xfrm>
              <a:off x="6660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8" name="Line 61"/>
            <p:cNvSpPr>
              <a:spLocks noChangeShapeType="1"/>
            </p:cNvSpPr>
            <p:nvPr/>
          </p:nvSpPr>
          <p:spPr bwMode="auto">
            <a:xfrm>
              <a:off x="2550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69" name="Line 62"/>
            <p:cNvSpPr>
              <a:spLocks noChangeShapeType="1"/>
            </p:cNvSpPr>
            <p:nvPr/>
          </p:nvSpPr>
          <p:spPr bwMode="auto">
            <a:xfrm>
              <a:off x="2406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0" name="Line 63"/>
            <p:cNvSpPr>
              <a:spLocks noChangeShapeType="1"/>
            </p:cNvSpPr>
            <p:nvPr/>
          </p:nvSpPr>
          <p:spPr bwMode="auto">
            <a:xfrm>
              <a:off x="2550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1" name="Line 64"/>
            <p:cNvSpPr>
              <a:spLocks noChangeShapeType="1"/>
            </p:cNvSpPr>
            <p:nvPr/>
          </p:nvSpPr>
          <p:spPr bwMode="auto">
            <a:xfrm flipH="1">
              <a:off x="2406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2" name="Line 65"/>
            <p:cNvSpPr>
              <a:spLocks noChangeShapeType="1"/>
            </p:cNvSpPr>
            <p:nvPr/>
          </p:nvSpPr>
          <p:spPr bwMode="auto">
            <a:xfrm>
              <a:off x="2550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3" name="Line 66"/>
            <p:cNvSpPr>
              <a:spLocks noChangeShapeType="1"/>
            </p:cNvSpPr>
            <p:nvPr/>
          </p:nvSpPr>
          <p:spPr bwMode="auto">
            <a:xfrm>
              <a:off x="11157" y="688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4" name="Line 67"/>
            <p:cNvSpPr>
              <a:spLocks noChangeShapeType="1"/>
            </p:cNvSpPr>
            <p:nvPr/>
          </p:nvSpPr>
          <p:spPr bwMode="auto">
            <a:xfrm>
              <a:off x="11013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5" name="Line 68"/>
            <p:cNvSpPr>
              <a:spLocks noChangeShapeType="1"/>
            </p:cNvSpPr>
            <p:nvPr/>
          </p:nvSpPr>
          <p:spPr bwMode="auto">
            <a:xfrm>
              <a:off x="11157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6" name="Line 69"/>
            <p:cNvSpPr>
              <a:spLocks noChangeShapeType="1"/>
            </p:cNvSpPr>
            <p:nvPr/>
          </p:nvSpPr>
          <p:spPr bwMode="auto">
            <a:xfrm flipH="1">
              <a:off x="11013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7" name="Line 70"/>
            <p:cNvSpPr>
              <a:spLocks noChangeShapeType="1"/>
            </p:cNvSpPr>
            <p:nvPr/>
          </p:nvSpPr>
          <p:spPr bwMode="auto">
            <a:xfrm>
              <a:off x="11157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8" name="Line 71"/>
            <p:cNvSpPr>
              <a:spLocks noChangeShapeType="1"/>
            </p:cNvSpPr>
            <p:nvPr/>
          </p:nvSpPr>
          <p:spPr bwMode="auto">
            <a:xfrm>
              <a:off x="8877" y="778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79" name="Line 72"/>
            <p:cNvSpPr>
              <a:spLocks noChangeShapeType="1"/>
            </p:cNvSpPr>
            <p:nvPr/>
          </p:nvSpPr>
          <p:spPr bwMode="auto">
            <a:xfrm>
              <a:off x="8733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0" name="Line 73"/>
            <p:cNvSpPr>
              <a:spLocks noChangeShapeType="1"/>
            </p:cNvSpPr>
            <p:nvPr/>
          </p:nvSpPr>
          <p:spPr bwMode="auto">
            <a:xfrm>
              <a:off x="8877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1" name="Line 74"/>
            <p:cNvSpPr>
              <a:spLocks noChangeShapeType="1"/>
            </p:cNvSpPr>
            <p:nvPr/>
          </p:nvSpPr>
          <p:spPr bwMode="auto">
            <a:xfrm flipH="1">
              <a:off x="8733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2" name="Line 75"/>
            <p:cNvSpPr>
              <a:spLocks noChangeShapeType="1"/>
            </p:cNvSpPr>
            <p:nvPr/>
          </p:nvSpPr>
          <p:spPr bwMode="auto">
            <a:xfrm>
              <a:off x="8877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3" name="Line 76"/>
            <p:cNvSpPr>
              <a:spLocks noChangeShapeType="1"/>
            </p:cNvSpPr>
            <p:nvPr/>
          </p:nvSpPr>
          <p:spPr bwMode="auto">
            <a:xfrm>
              <a:off x="4686" y="79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4" name="Line 77"/>
            <p:cNvSpPr>
              <a:spLocks noChangeShapeType="1"/>
            </p:cNvSpPr>
            <p:nvPr/>
          </p:nvSpPr>
          <p:spPr bwMode="auto">
            <a:xfrm>
              <a:off x="4542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5" name="Line 78"/>
            <p:cNvSpPr>
              <a:spLocks noChangeShapeType="1"/>
            </p:cNvSpPr>
            <p:nvPr/>
          </p:nvSpPr>
          <p:spPr bwMode="auto">
            <a:xfrm>
              <a:off x="4686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6" name="Line 79"/>
            <p:cNvSpPr>
              <a:spLocks noChangeShapeType="1"/>
            </p:cNvSpPr>
            <p:nvPr/>
          </p:nvSpPr>
          <p:spPr bwMode="auto">
            <a:xfrm flipH="1">
              <a:off x="4542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7" name="Line 80"/>
            <p:cNvSpPr>
              <a:spLocks noChangeShapeType="1"/>
            </p:cNvSpPr>
            <p:nvPr/>
          </p:nvSpPr>
          <p:spPr bwMode="auto">
            <a:xfrm>
              <a:off x="4686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8" name="Line 81"/>
            <p:cNvSpPr>
              <a:spLocks noChangeShapeType="1"/>
            </p:cNvSpPr>
            <p:nvPr/>
          </p:nvSpPr>
          <p:spPr bwMode="auto">
            <a:xfrm>
              <a:off x="2493" y="7060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89" name="Line 82"/>
            <p:cNvSpPr>
              <a:spLocks noChangeShapeType="1"/>
            </p:cNvSpPr>
            <p:nvPr/>
          </p:nvSpPr>
          <p:spPr bwMode="auto">
            <a:xfrm>
              <a:off x="2349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0" name="Line 83"/>
            <p:cNvSpPr>
              <a:spLocks noChangeShapeType="1"/>
            </p:cNvSpPr>
            <p:nvPr/>
          </p:nvSpPr>
          <p:spPr bwMode="auto">
            <a:xfrm>
              <a:off x="2493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1" name="Line 84"/>
            <p:cNvSpPr>
              <a:spLocks noChangeShapeType="1"/>
            </p:cNvSpPr>
            <p:nvPr/>
          </p:nvSpPr>
          <p:spPr bwMode="auto">
            <a:xfrm flipH="1">
              <a:off x="2349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2" name="Line 85"/>
            <p:cNvSpPr>
              <a:spLocks noChangeShapeType="1"/>
            </p:cNvSpPr>
            <p:nvPr/>
          </p:nvSpPr>
          <p:spPr bwMode="auto">
            <a:xfrm>
              <a:off x="2493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3" name="Line 86"/>
            <p:cNvSpPr>
              <a:spLocks noChangeShapeType="1"/>
            </p:cNvSpPr>
            <p:nvPr/>
          </p:nvSpPr>
          <p:spPr bwMode="auto">
            <a:xfrm>
              <a:off x="9105" y="574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4" name="Line 87"/>
            <p:cNvSpPr>
              <a:spLocks noChangeShapeType="1"/>
            </p:cNvSpPr>
            <p:nvPr/>
          </p:nvSpPr>
          <p:spPr bwMode="auto">
            <a:xfrm>
              <a:off x="8961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5" name="Line 88"/>
            <p:cNvSpPr>
              <a:spLocks noChangeShapeType="1"/>
            </p:cNvSpPr>
            <p:nvPr/>
          </p:nvSpPr>
          <p:spPr bwMode="auto">
            <a:xfrm>
              <a:off x="9105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6" name="Line 89"/>
            <p:cNvSpPr>
              <a:spLocks noChangeShapeType="1"/>
            </p:cNvSpPr>
            <p:nvPr/>
          </p:nvSpPr>
          <p:spPr bwMode="auto">
            <a:xfrm flipH="1">
              <a:off x="8961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7" name="Line 90"/>
            <p:cNvSpPr>
              <a:spLocks noChangeShapeType="1"/>
            </p:cNvSpPr>
            <p:nvPr/>
          </p:nvSpPr>
          <p:spPr bwMode="auto">
            <a:xfrm>
              <a:off x="9105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8" name="Line 91"/>
            <p:cNvSpPr>
              <a:spLocks noChangeShapeType="1"/>
            </p:cNvSpPr>
            <p:nvPr/>
          </p:nvSpPr>
          <p:spPr bwMode="auto">
            <a:xfrm>
              <a:off x="6717" y="70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7999" name="Line 92"/>
            <p:cNvSpPr>
              <a:spLocks noChangeShapeType="1"/>
            </p:cNvSpPr>
            <p:nvPr/>
          </p:nvSpPr>
          <p:spPr bwMode="auto">
            <a:xfrm>
              <a:off x="6573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0" name="Line 93"/>
            <p:cNvSpPr>
              <a:spLocks noChangeShapeType="1"/>
            </p:cNvSpPr>
            <p:nvPr/>
          </p:nvSpPr>
          <p:spPr bwMode="auto">
            <a:xfrm>
              <a:off x="6717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1" name="Line 94"/>
            <p:cNvSpPr>
              <a:spLocks noChangeShapeType="1"/>
            </p:cNvSpPr>
            <p:nvPr/>
          </p:nvSpPr>
          <p:spPr bwMode="auto">
            <a:xfrm flipH="1">
              <a:off x="6573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2" name="Line 95"/>
            <p:cNvSpPr>
              <a:spLocks noChangeShapeType="1"/>
            </p:cNvSpPr>
            <p:nvPr/>
          </p:nvSpPr>
          <p:spPr bwMode="auto">
            <a:xfrm>
              <a:off x="6717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3" name="Line 96"/>
            <p:cNvSpPr>
              <a:spLocks noChangeShapeType="1"/>
            </p:cNvSpPr>
            <p:nvPr/>
          </p:nvSpPr>
          <p:spPr bwMode="auto">
            <a:xfrm>
              <a:off x="4458" y="57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4" name="Line 97"/>
            <p:cNvSpPr>
              <a:spLocks noChangeShapeType="1"/>
            </p:cNvSpPr>
            <p:nvPr/>
          </p:nvSpPr>
          <p:spPr bwMode="auto">
            <a:xfrm>
              <a:off x="4314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5" name="Line 98"/>
            <p:cNvSpPr>
              <a:spLocks noChangeShapeType="1"/>
            </p:cNvSpPr>
            <p:nvPr/>
          </p:nvSpPr>
          <p:spPr bwMode="auto">
            <a:xfrm>
              <a:off x="4458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6" name="Line 99"/>
            <p:cNvSpPr>
              <a:spLocks noChangeShapeType="1"/>
            </p:cNvSpPr>
            <p:nvPr/>
          </p:nvSpPr>
          <p:spPr bwMode="auto">
            <a:xfrm flipH="1">
              <a:off x="4314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7" name="Line 100"/>
            <p:cNvSpPr>
              <a:spLocks noChangeShapeType="1"/>
            </p:cNvSpPr>
            <p:nvPr/>
          </p:nvSpPr>
          <p:spPr bwMode="auto">
            <a:xfrm>
              <a:off x="4458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8" name="Line 101"/>
            <p:cNvSpPr>
              <a:spLocks noChangeShapeType="1"/>
            </p:cNvSpPr>
            <p:nvPr/>
          </p:nvSpPr>
          <p:spPr bwMode="auto">
            <a:xfrm>
              <a:off x="2436" y="916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09" name="Line 102"/>
            <p:cNvSpPr>
              <a:spLocks noChangeShapeType="1"/>
            </p:cNvSpPr>
            <p:nvPr/>
          </p:nvSpPr>
          <p:spPr bwMode="auto">
            <a:xfrm>
              <a:off x="2292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10" name="Line 103"/>
            <p:cNvSpPr>
              <a:spLocks noChangeShapeType="1"/>
            </p:cNvSpPr>
            <p:nvPr/>
          </p:nvSpPr>
          <p:spPr bwMode="auto">
            <a:xfrm>
              <a:off x="2436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11" name="Line 104"/>
            <p:cNvSpPr>
              <a:spLocks noChangeShapeType="1"/>
            </p:cNvSpPr>
            <p:nvPr/>
          </p:nvSpPr>
          <p:spPr bwMode="auto">
            <a:xfrm flipH="1">
              <a:off x="2292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12" name="Line 105"/>
            <p:cNvSpPr>
              <a:spLocks noChangeShapeType="1"/>
            </p:cNvSpPr>
            <p:nvPr/>
          </p:nvSpPr>
          <p:spPr bwMode="auto">
            <a:xfrm>
              <a:off x="2436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13" name="Line 106"/>
            <p:cNvSpPr>
              <a:spLocks noChangeShapeType="1"/>
            </p:cNvSpPr>
            <p:nvPr/>
          </p:nvSpPr>
          <p:spPr bwMode="auto">
            <a:xfrm>
              <a:off x="4572" y="37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14" name="Line 107"/>
            <p:cNvSpPr>
              <a:spLocks noChangeShapeType="1"/>
            </p:cNvSpPr>
            <p:nvPr/>
          </p:nvSpPr>
          <p:spPr bwMode="auto">
            <a:xfrm>
              <a:off x="4428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15" name="Line 108"/>
            <p:cNvSpPr>
              <a:spLocks noChangeShapeType="1"/>
            </p:cNvSpPr>
            <p:nvPr/>
          </p:nvSpPr>
          <p:spPr bwMode="auto">
            <a:xfrm>
              <a:off x="4572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16" name="Line 109"/>
            <p:cNvSpPr>
              <a:spLocks noChangeShapeType="1"/>
            </p:cNvSpPr>
            <p:nvPr/>
          </p:nvSpPr>
          <p:spPr bwMode="auto">
            <a:xfrm flipH="1">
              <a:off x="4428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17" name="Line 110"/>
            <p:cNvSpPr>
              <a:spLocks noChangeShapeType="1"/>
            </p:cNvSpPr>
            <p:nvPr/>
          </p:nvSpPr>
          <p:spPr bwMode="auto">
            <a:xfrm>
              <a:off x="4572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18" name="Oval 111"/>
            <p:cNvSpPr>
              <a:spLocks noChangeArrowheads="1"/>
            </p:cNvSpPr>
            <p:nvPr/>
          </p:nvSpPr>
          <p:spPr bwMode="auto">
            <a:xfrm>
              <a:off x="1380" y="785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8019" name="AutoShape 112"/>
            <p:cNvSpPr>
              <a:spLocks noChangeArrowheads="1"/>
            </p:cNvSpPr>
            <p:nvPr/>
          </p:nvSpPr>
          <p:spPr bwMode="auto">
            <a:xfrm>
              <a:off x="3769" y="2727"/>
              <a:ext cx="1585" cy="62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Finisher Off’er</a:t>
              </a:r>
              <a:endParaRPr lang="en-US"/>
            </a:p>
          </p:txBody>
        </p:sp>
        <p:sp>
          <p:nvSpPr>
            <p:cNvPr id="38020" name="Oval 113"/>
            <p:cNvSpPr>
              <a:spLocks noChangeArrowheads="1"/>
            </p:cNvSpPr>
            <p:nvPr/>
          </p:nvSpPr>
          <p:spPr bwMode="auto">
            <a:xfrm>
              <a:off x="10272" y="7630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8021" name="Line 114"/>
            <p:cNvSpPr>
              <a:spLocks noChangeShapeType="1"/>
            </p:cNvSpPr>
            <p:nvPr/>
          </p:nvSpPr>
          <p:spPr bwMode="auto">
            <a:xfrm>
              <a:off x="11442" y="8941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22" name="Line 115"/>
            <p:cNvSpPr>
              <a:spLocks noChangeShapeType="1"/>
            </p:cNvSpPr>
            <p:nvPr/>
          </p:nvSpPr>
          <p:spPr bwMode="auto">
            <a:xfrm>
              <a:off x="11298" y="9085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23" name="Line 116"/>
            <p:cNvSpPr>
              <a:spLocks noChangeShapeType="1"/>
            </p:cNvSpPr>
            <p:nvPr/>
          </p:nvSpPr>
          <p:spPr bwMode="auto">
            <a:xfrm>
              <a:off x="11469" y="9085"/>
              <a:ext cx="118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24" name="Line 117"/>
            <p:cNvSpPr>
              <a:spLocks noChangeShapeType="1"/>
            </p:cNvSpPr>
            <p:nvPr/>
          </p:nvSpPr>
          <p:spPr bwMode="auto">
            <a:xfrm flipH="1">
              <a:off x="11298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25" name="Line 118"/>
            <p:cNvSpPr>
              <a:spLocks noChangeShapeType="1"/>
            </p:cNvSpPr>
            <p:nvPr/>
          </p:nvSpPr>
          <p:spPr bwMode="auto">
            <a:xfrm>
              <a:off x="11442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26" name="Oval 119"/>
            <p:cNvSpPr>
              <a:spLocks noChangeArrowheads="1"/>
            </p:cNvSpPr>
            <p:nvPr/>
          </p:nvSpPr>
          <p:spPr bwMode="auto">
            <a:xfrm>
              <a:off x="5481" y="774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8027" name="AutoShape 120"/>
            <p:cNvSpPr>
              <a:spLocks noChangeArrowheads="1"/>
            </p:cNvSpPr>
            <p:nvPr/>
          </p:nvSpPr>
          <p:spPr bwMode="auto">
            <a:xfrm>
              <a:off x="3543" y="4793"/>
              <a:ext cx="1824" cy="638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Quality Advocate</a:t>
              </a:r>
              <a:endParaRPr lang="en-US"/>
            </a:p>
          </p:txBody>
        </p:sp>
        <p:sp>
          <p:nvSpPr>
            <p:cNvPr id="38028" name="Line 121"/>
            <p:cNvSpPr>
              <a:spLocks noChangeShapeType="1"/>
            </p:cNvSpPr>
            <p:nvPr/>
          </p:nvSpPr>
          <p:spPr bwMode="auto">
            <a:xfrm>
              <a:off x="6594" y="905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29" name="Line 122"/>
            <p:cNvSpPr>
              <a:spLocks noChangeShapeType="1"/>
            </p:cNvSpPr>
            <p:nvPr/>
          </p:nvSpPr>
          <p:spPr bwMode="auto">
            <a:xfrm>
              <a:off x="6450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30" name="Line 123"/>
            <p:cNvSpPr>
              <a:spLocks noChangeShapeType="1"/>
            </p:cNvSpPr>
            <p:nvPr/>
          </p:nvSpPr>
          <p:spPr bwMode="auto">
            <a:xfrm>
              <a:off x="6594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31" name="Line 124"/>
            <p:cNvSpPr>
              <a:spLocks noChangeShapeType="1"/>
            </p:cNvSpPr>
            <p:nvPr/>
          </p:nvSpPr>
          <p:spPr bwMode="auto">
            <a:xfrm flipH="1">
              <a:off x="6450" y="948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32" name="Line 125"/>
            <p:cNvSpPr>
              <a:spLocks noChangeShapeType="1"/>
            </p:cNvSpPr>
            <p:nvPr/>
          </p:nvSpPr>
          <p:spPr bwMode="auto">
            <a:xfrm>
              <a:off x="6594" y="9489"/>
              <a:ext cx="145" cy="144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8033" name="AutoShape 126"/>
            <p:cNvSpPr>
              <a:spLocks noChangeArrowheads="1"/>
            </p:cNvSpPr>
            <p:nvPr/>
          </p:nvSpPr>
          <p:spPr bwMode="auto">
            <a:xfrm>
              <a:off x="10478" y="7855"/>
              <a:ext cx="1873" cy="75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Devil’s Advocate</a:t>
              </a:r>
              <a:endParaRPr lang="en-US"/>
            </a:p>
          </p:txBody>
        </p:sp>
        <p:sp>
          <p:nvSpPr>
            <p:cNvPr id="38034" name="AutoShape 127"/>
            <p:cNvSpPr>
              <a:spLocks noChangeArrowheads="1"/>
            </p:cNvSpPr>
            <p:nvPr/>
          </p:nvSpPr>
          <p:spPr bwMode="auto">
            <a:xfrm>
              <a:off x="5532" y="8222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Humorist</a:t>
              </a:r>
              <a:endParaRPr lang="en-US"/>
            </a:p>
          </p:txBody>
        </p:sp>
        <p:sp>
          <p:nvSpPr>
            <p:cNvPr id="38035" name="AutoShape 128"/>
            <p:cNvSpPr>
              <a:spLocks noChangeArrowheads="1"/>
            </p:cNvSpPr>
            <p:nvPr/>
          </p:nvSpPr>
          <p:spPr bwMode="auto">
            <a:xfrm>
              <a:off x="1608" y="8172"/>
              <a:ext cx="1710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300" b="1" i="1">
                  <a:latin typeface="Univers (W1)" charset="0"/>
                </a:rPr>
                <a:t>Culture</a:t>
              </a:r>
            </a:p>
            <a:p>
              <a:pPr algn="ctr"/>
              <a:r>
                <a:rPr lang="en-US" sz="1200" b="1" i="1">
                  <a:latin typeface="Univers (W1)" charset="0"/>
                </a:rPr>
                <a:t>Checker</a:t>
              </a:r>
              <a:endParaRPr lang="en-US"/>
            </a:p>
          </p:txBody>
        </p:sp>
        <p:sp>
          <p:nvSpPr>
            <p:cNvPr id="38036" name="AutoShape 129"/>
            <p:cNvSpPr>
              <a:spLocks noChangeArrowheads="1"/>
            </p:cNvSpPr>
            <p:nvPr/>
          </p:nvSpPr>
          <p:spPr bwMode="auto">
            <a:xfrm>
              <a:off x="7821" y="6874"/>
              <a:ext cx="2017" cy="430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Celebrator</a:t>
              </a:r>
              <a:endParaRPr lang="en-US"/>
            </a:p>
          </p:txBody>
        </p:sp>
      </p:grpSp>
      <p:sp>
        <p:nvSpPr>
          <p:cNvPr id="37890" name="Freeform 136"/>
          <p:cNvSpPr>
            <a:spLocks/>
          </p:cNvSpPr>
          <p:nvPr/>
        </p:nvSpPr>
        <p:spPr bwMode="auto">
          <a:xfrm>
            <a:off x="1116013" y="1557338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891" name="Freeform 137"/>
          <p:cNvSpPr>
            <a:spLocks/>
          </p:cNvSpPr>
          <p:nvPr/>
        </p:nvSpPr>
        <p:spPr bwMode="auto">
          <a:xfrm>
            <a:off x="3563938" y="14128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892" name="Freeform 138"/>
          <p:cNvSpPr>
            <a:spLocks/>
          </p:cNvSpPr>
          <p:nvPr/>
        </p:nvSpPr>
        <p:spPr bwMode="auto">
          <a:xfrm>
            <a:off x="3635375" y="2852738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893" name="Freeform 139"/>
          <p:cNvSpPr>
            <a:spLocks/>
          </p:cNvSpPr>
          <p:nvPr/>
        </p:nvSpPr>
        <p:spPr bwMode="auto">
          <a:xfrm>
            <a:off x="6516688" y="407670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894" name="Freeform 140"/>
          <p:cNvSpPr>
            <a:spLocks/>
          </p:cNvSpPr>
          <p:nvPr/>
        </p:nvSpPr>
        <p:spPr bwMode="auto">
          <a:xfrm>
            <a:off x="3635375" y="5516563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895" name="Freeform 142"/>
          <p:cNvSpPr>
            <a:spLocks/>
          </p:cNvSpPr>
          <p:nvPr/>
        </p:nvSpPr>
        <p:spPr bwMode="auto">
          <a:xfrm>
            <a:off x="6443663" y="29241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896" name="Freeform 143"/>
          <p:cNvSpPr>
            <a:spLocks/>
          </p:cNvSpPr>
          <p:nvPr/>
        </p:nvSpPr>
        <p:spPr bwMode="auto">
          <a:xfrm>
            <a:off x="1116013" y="5516563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897" name="Freeform 144"/>
          <p:cNvSpPr>
            <a:spLocks/>
          </p:cNvSpPr>
          <p:nvPr/>
        </p:nvSpPr>
        <p:spPr bwMode="auto">
          <a:xfrm>
            <a:off x="1187450" y="1628775"/>
            <a:ext cx="936625" cy="21590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898" name="Freeform 145"/>
          <p:cNvSpPr>
            <a:spLocks/>
          </p:cNvSpPr>
          <p:nvPr/>
        </p:nvSpPr>
        <p:spPr bwMode="auto">
          <a:xfrm>
            <a:off x="3635375" y="1484313"/>
            <a:ext cx="1223963" cy="28892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899" name="Freeform 147"/>
          <p:cNvSpPr>
            <a:spLocks/>
          </p:cNvSpPr>
          <p:nvPr/>
        </p:nvSpPr>
        <p:spPr bwMode="auto">
          <a:xfrm>
            <a:off x="3708400" y="5589588"/>
            <a:ext cx="1223963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00" name="Freeform 148"/>
          <p:cNvSpPr>
            <a:spLocks/>
          </p:cNvSpPr>
          <p:nvPr/>
        </p:nvSpPr>
        <p:spPr bwMode="auto">
          <a:xfrm>
            <a:off x="1116013" y="5589588"/>
            <a:ext cx="1044575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01" name="Freeform 149"/>
          <p:cNvSpPr>
            <a:spLocks/>
          </p:cNvSpPr>
          <p:nvPr/>
        </p:nvSpPr>
        <p:spPr bwMode="auto">
          <a:xfrm>
            <a:off x="5111750" y="4652963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02" name="Freeform 150"/>
          <p:cNvSpPr>
            <a:spLocks/>
          </p:cNvSpPr>
          <p:nvPr/>
        </p:nvSpPr>
        <p:spPr bwMode="auto">
          <a:xfrm>
            <a:off x="6551613" y="3049588"/>
            <a:ext cx="1189037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03" name="Freeform 151"/>
          <p:cNvSpPr>
            <a:spLocks/>
          </p:cNvSpPr>
          <p:nvPr/>
        </p:nvSpPr>
        <p:spPr bwMode="auto">
          <a:xfrm>
            <a:off x="3706813" y="1557338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04" name="Freeform 152"/>
          <p:cNvSpPr>
            <a:spLocks/>
          </p:cNvSpPr>
          <p:nvPr/>
        </p:nvSpPr>
        <p:spPr bwMode="auto">
          <a:xfrm>
            <a:off x="1116013" y="1700213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05" name="Freeform 153"/>
          <p:cNvSpPr>
            <a:spLocks/>
          </p:cNvSpPr>
          <p:nvPr/>
        </p:nvSpPr>
        <p:spPr bwMode="auto">
          <a:xfrm>
            <a:off x="6588125" y="414972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06" name="Text Box 154"/>
          <p:cNvSpPr txBox="1">
            <a:spLocks noChangeArrowheads="1"/>
          </p:cNvSpPr>
          <p:nvPr/>
        </p:nvSpPr>
        <p:spPr bwMode="auto">
          <a:xfrm>
            <a:off x="2413000" y="446088"/>
            <a:ext cx="788988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Sally</a:t>
            </a:r>
          </a:p>
        </p:txBody>
      </p:sp>
      <p:sp>
        <p:nvSpPr>
          <p:cNvPr id="37907" name="Text Box 155"/>
          <p:cNvSpPr txBox="1">
            <a:spLocks noChangeArrowheads="1"/>
          </p:cNvSpPr>
          <p:nvPr/>
        </p:nvSpPr>
        <p:spPr bwMode="auto">
          <a:xfrm>
            <a:off x="3838575" y="481013"/>
            <a:ext cx="80645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Mark</a:t>
            </a:r>
          </a:p>
        </p:txBody>
      </p:sp>
      <p:sp>
        <p:nvSpPr>
          <p:cNvPr id="37908" name="Text Box 156"/>
          <p:cNvSpPr txBox="1">
            <a:spLocks noChangeArrowheads="1"/>
          </p:cNvSpPr>
          <p:nvPr/>
        </p:nvSpPr>
        <p:spPr bwMode="auto">
          <a:xfrm>
            <a:off x="5294313" y="409575"/>
            <a:ext cx="774700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Lucy</a:t>
            </a:r>
          </a:p>
        </p:txBody>
      </p:sp>
      <p:sp>
        <p:nvSpPr>
          <p:cNvPr id="37909" name="Text Box 157"/>
          <p:cNvSpPr txBox="1">
            <a:spLocks noChangeArrowheads="1"/>
          </p:cNvSpPr>
          <p:nvPr/>
        </p:nvSpPr>
        <p:spPr bwMode="auto">
          <a:xfrm>
            <a:off x="6732588" y="404813"/>
            <a:ext cx="8366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Rose</a:t>
            </a:r>
          </a:p>
        </p:txBody>
      </p:sp>
      <p:sp>
        <p:nvSpPr>
          <p:cNvPr id="37910" name="Freeform 158"/>
          <p:cNvSpPr>
            <a:spLocks/>
          </p:cNvSpPr>
          <p:nvPr/>
        </p:nvSpPr>
        <p:spPr bwMode="auto">
          <a:xfrm>
            <a:off x="6588125" y="333375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11" name="Freeform 159"/>
          <p:cNvSpPr>
            <a:spLocks/>
          </p:cNvSpPr>
          <p:nvPr/>
        </p:nvSpPr>
        <p:spPr bwMode="auto">
          <a:xfrm>
            <a:off x="5076825" y="338138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12" name="Freeform 160"/>
          <p:cNvSpPr>
            <a:spLocks/>
          </p:cNvSpPr>
          <p:nvPr/>
        </p:nvSpPr>
        <p:spPr bwMode="auto">
          <a:xfrm>
            <a:off x="2195513" y="40481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13" name="Freeform 161"/>
          <p:cNvSpPr>
            <a:spLocks/>
          </p:cNvSpPr>
          <p:nvPr/>
        </p:nvSpPr>
        <p:spPr bwMode="auto">
          <a:xfrm>
            <a:off x="3563938" y="33655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14" name="Text Box 162"/>
          <p:cNvSpPr txBox="1">
            <a:spLocks noChangeArrowheads="1"/>
          </p:cNvSpPr>
          <p:nvPr/>
        </p:nvSpPr>
        <p:spPr bwMode="auto">
          <a:xfrm>
            <a:off x="2268538" y="836613"/>
            <a:ext cx="61198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Mark and Lucy have added their top attributes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937" name="Group 2"/>
          <p:cNvGrpSpPr>
            <a:grpSpLocks/>
          </p:cNvGrpSpPr>
          <p:nvPr/>
        </p:nvGrpSpPr>
        <p:grpSpPr bwMode="auto">
          <a:xfrm>
            <a:off x="960438" y="1428750"/>
            <a:ext cx="7140575" cy="5313363"/>
            <a:chOff x="1341" y="1377"/>
            <a:chExt cx="11245" cy="8369"/>
          </a:xfrm>
        </p:grpSpPr>
        <p:sp>
          <p:nvSpPr>
            <p:cNvPr id="39968" name="Oval 3"/>
            <p:cNvSpPr>
              <a:spLocks noChangeArrowheads="1"/>
            </p:cNvSpPr>
            <p:nvPr/>
          </p:nvSpPr>
          <p:spPr bwMode="auto">
            <a:xfrm>
              <a:off x="3417" y="2289"/>
              <a:ext cx="2305" cy="1441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69" name="Oval 4"/>
            <p:cNvSpPr>
              <a:spLocks noChangeArrowheads="1"/>
            </p:cNvSpPr>
            <p:nvPr/>
          </p:nvSpPr>
          <p:spPr bwMode="auto">
            <a:xfrm>
              <a:off x="9591" y="1557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70" name="AutoShape 5"/>
            <p:cNvSpPr>
              <a:spLocks noChangeArrowheads="1"/>
            </p:cNvSpPr>
            <p:nvPr/>
          </p:nvSpPr>
          <p:spPr bwMode="auto">
            <a:xfrm>
              <a:off x="9879" y="1773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Logic Checker</a:t>
              </a:r>
              <a:endParaRPr lang="en-US"/>
            </a:p>
          </p:txBody>
        </p:sp>
        <p:sp>
          <p:nvSpPr>
            <p:cNvPr id="39971" name="Oval 6"/>
            <p:cNvSpPr>
              <a:spLocks noChangeArrowheads="1"/>
            </p:cNvSpPr>
            <p:nvPr/>
          </p:nvSpPr>
          <p:spPr bwMode="auto">
            <a:xfrm>
              <a:off x="5301" y="1377"/>
              <a:ext cx="2305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72" name="Oval 7"/>
            <p:cNvSpPr>
              <a:spLocks noChangeArrowheads="1"/>
            </p:cNvSpPr>
            <p:nvPr/>
          </p:nvSpPr>
          <p:spPr bwMode="auto">
            <a:xfrm>
              <a:off x="1341" y="150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73" name="AutoShape 8"/>
            <p:cNvSpPr>
              <a:spLocks noChangeArrowheads="1"/>
            </p:cNvSpPr>
            <p:nvPr/>
          </p:nvSpPr>
          <p:spPr bwMode="auto">
            <a:xfrm>
              <a:off x="1497" y="1878"/>
              <a:ext cx="1797" cy="602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600" tIns="3600" rIns="3600" bIns="3600"/>
            <a:lstStyle/>
            <a:p>
              <a:pPr algn="ctr"/>
              <a:r>
                <a:rPr lang="en-US" sz="1400" b="1" i="1">
                  <a:latin typeface="Univers (W1)" charset="0"/>
                </a:rPr>
                <a:t>Ideas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Generator</a:t>
              </a:r>
              <a:endParaRPr lang="en-US"/>
            </a:p>
          </p:txBody>
        </p:sp>
        <p:sp>
          <p:nvSpPr>
            <p:cNvPr id="39974" name="Oval 9"/>
            <p:cNvSpPr>
              <a:spLocks noChangeArrowheads="1"/>
            </p:cNvSpPr>
            <p:nvPr/>
          </p:nvSpPr>
          <p:spPr bwMode="auto">
            <a:xfrm>
              <a:off x="7460" y="2460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75" name="AutoShape 10"/>
            <p:cNvSpPr>
              <a:spLocks noChangeArrowheads="1"/>
            </p:cNvSpPr>
            <p:nvPr/>
          </p:nvSpPr>
          <p:spPr bwMode="auto">
            <a:xfrm>
              <a:off x="7964" y="2892"/>
              <a:ext cx="1153" cy="43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Do’er</a:t>
              </a:r>
              <a:endParaRPr lang="en-US"/>
            </a:p>
          </p:txBody>
        </p:sp>
        <p:sp>
          <p:nvSpPr>
            <p:cNvPr id="39976" name="Oval 11"/>
            <p:cNvSpPr>
              <a:spLocks noChangeArrowheads="1"/>
            </p:cNvSpPr>
            <p:nvPr/>
          </p:nvSpPr>
          <p:spPr bwMode="auto">
            <a:xfrm>
              <a:off x="9930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77" name="AutoShape 12"/>
            <p:cNvSpPr>
              <a:spLocks noChangeArrowheads="1"/>
            </p:cNvSpPr>
            <p:nvPr/>
          </p:nvSpPr>
          <p:spPr bwMode="auto">
            <a:xfrm>
              <a:off x="10074" y="4092"/>
              <a:ext cx="1873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Visionary</a:t>
              </a:r>
              <a:endParaRPr lang="en-US"/>
            </a:p>
          </p:txBody>
        </p:sp>
        <p:sp>
          <p:nvSpPr>
            <p:cNvPr id="39978" name="Oval 13"/>
            <p:cNvSpPr>
              <a:spLocks noChangeArrowheads="1"/>
            </p:cNvSpPr>
            <p:nvPr/>
          </p:nvSpPr>
          <p:spPr bwMode="auto">
            <a:xfrm>
              <a:off x="5553" y="3562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79" name="AutoShape 14"/>
            <p:cNvSpPr>
              <a:spLocks noChangeArrowheads="1"/>
            </p:cNvSpPr>
            <p:nvPr/>
          </p:nvSpPr>
          <p:spPr bwMode="auto">
            <a:xfrm>
              <a:off x="5949" y="3778"/>
              <a:ext cx="1369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Team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Weaver</a:t>
              </a:r>
              <a:endParaRPr lang="en-US"/>
            </a:p>
          </p:txBody>
        </p:sp>
        <p:sp>
          <p:nvSpPr>
            <p:cNvPr id="39980" name="Oval 15"/>
            <p:cNvSpPr>
              <a:spLocks noChangeArrowheads="1"/>
            </p:cNvSpPr>
            <p:nvPr/>
          </p:nvSpPr>
          <p:spPr bwMode="auto">
            <a:xfrm>
              <a:off x="1437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81" name="AutoShape 16"/>
            <p:cNvSpPr>
              <a:spLocks noChangeArrowheads="1"/>
            </p:cNvSpPr>
            <p:nvPr/>
          </p:nvSpPr>
          <p:spPr bwMode="auto">
            <a:xfrm>
              <a:off x="1833" y="3948"/>
              <a:ext cx="1369" cy="79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Urge’r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On’er !</a:t>
              </a:r>
              <a:endParaRPr lang="en-US"/>
            </a:p>
          </p:txBody>
        </p:sp>
        <p:sp>
          <p:nvSpPr>
            <p:cNvPr id="39982" name="Oval 17"/>
            <p:cNvSpPr>
              <a:spLocks noChangeArrowheads="1"/>
            </p:cNvSpPr>
            <p:nvPr/>
          </p:nvSpPr>
          <p:spPr bwMode="auto">
            <a:xfrm>
              <a:off x="5661" y="57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83" name="AutoShape 18"/>
            <p:cNvSpPr>
              <a:spLocks noChangeArrowheads="1"/>
            </p:cNvSpPr>
            <p:nvPr/>
          </p:nvSpPr>
          <p:spPr bwMode="auto">
            <a:xfrm>
              <a:off x="6021" y="594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On Tracker</a:t>
              </a:r>
              <a:endParaRPr lang="en-US"/>
            </a:p>
          </p:txBody>
        </p:sp>
        <p:sp>
          <p:nvSpPr>
            <p:cNvPr id="39984" name="Oval 19"/>
            <p:cNvSpPr>
              <a:spLocks noChangeArrowheads="1"/>
            </p:cNvSpPr>
            <p:nvPr/>
          </p:nvSpPr>
          <p:spPr bwMode="auto">
            <a:xfrm>
              <a:off x="8049" y="443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85" name="AutoShape 20"/>
            <p:cNvSpPr>
              <a:spLocks noChangeArrowheads="1"/>
            </p:cNvSpPr>
            <p:nvPr/>
          </p:nvSpPr>
          <p:spPr bwMode="auto">
            <a:xfrm>
              <a:off x="8409" y="465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Fact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Finder</a:t>
              </a:r>
              <a:endParaRPr lang="en-US"/>
            </a:p>
          </p:txBody>
        </p:sp>
        <p:sp>
          <p:nvSpPr>
            <p:cNvPr id="39986" name="Oval 21"/>
            <p:cNvSpPr>
              <a:spLocks noChangeArrowheads="1"/>
            </p:cNvSpPr>
            <p:nvPr/>
          </p:nvSpPr>
          <p:spPr bwMode="auto">
            <a:xfrm>
              <a:off x="3573" y="66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87" name="AutoShape 22"/>
            <p:cNvSpPr>
              <a:spLocks noChangeArrowheads="1"/>
            </p:cNvSpPr>
            <p:nvPr/>
          </p:nvSpPr>
          <p:spPr bwMode="auto">
            <a:xfrm>
              <a:off x="3861" y="6844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Reality Checker</a:t>
              </a:r>
              <a:endParaRPr lang="en-US"/>
            </a:p>
          </p:txBody>
        </p:sp>
        <p:sp>
          <p:nvSpPr>
            <p:cNvPr id="39988" name="Oval 23"/>
            <p:cNvSpPr>
              <a:spLocks noChangeArrowheads="1"/>
            </p:cNvSpPr>
            <p:nvPr/>
          </p:nvSpPr>
          <p:spPr bwMode="auto">
            <a:xfrm>
              <a:off x="1395" y="5713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89" name="AutoShape 24"/>
            <p:cNvSpPr>
              <a:spLocks noChangeArrowheads="1"/>
            </p:cNvSpPr>
            <p:nvPr/>
          </p:nvSpPr>
          <p:spPr bwMode="auto">
            <a:xfrm>
              <a:off x="1755" y="6109"/>
              <a:ext cx="1441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Calmer</a:t>
              </a:r>
              <a:endParaRPr lang="en-US"/>
            </a:p>
          </p:txBody>
        </p:sp>
        <p:sp>
          <p:nvSpPr>
            <p:cNvPr id="39990" name="Oval 25"/>
            <p:cNvSpPr>
              <a:spLocks noChangeArrowheads="1"/>
            </p:cNvSpPr>
            <p:nvPr/>
          </p:nvSpPr>
          <p:spPr bwMode="auto">
            <a:xfrm>
              <a:off x="3372" y="4465"/>
              <a:ext cx="2159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91" name="Oval 26"/>
            <p:cNvSpPr>
              <a:spLocks noChangeArrowheads="1"/>
            </p:cNvSpPr>
            <p:nvPr/>
          </p:nvSpPr>
          <p:spPr bwMode="auto">
            <a:xfrm>
              <a:off x="9987" y="5578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92" name="AutoShape 27"/>
            <p:cNvSpPr>
              <a:spLocks noChangeArrowheads="1"/>
            </p:cNvSpPr>
            <p:nvPr/>
          </p:nvSpPr>
          <p:spPr bwMode="auto">
            <a:xfrm>
              <a:off x="10158" y="6034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Encourager</a:t>
              </a:r>
              <a:endParaRPr lang="en-US"/>
            </a:p>
          </p:txBody>
        </p:sp>
        <p:sp>
          <p:nvSpPr>
            <p:cNvPr id="39993" name="Oval 28"/>
            <p:cNvSpPr>
              <a:spLocks noChangeArrowheads="1"/>
            </p:cNvSpPr>
            <p:nvPr/>
          </p:nvSpPr>
          <p:spPr bwMode="auto">
            <a:xfrm>
              <a:off x="7743" y="6484"/>
              <a:ext cx="230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9994" name="AutoShape 29"/>
            <p:cNvSpPr>
              <a:spLocks noChangeArrowheads="1"/>
            </p:cNvSpPr>
            <p:nvPr/>
          </p:nvSpPr>
          <p:spPr bwMode="auto">
            <a:xfrm>
              <a:off x="5666" y="1723"/>
              <a:ext cx="1585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Starter Off’er</a:t>
              </a:r>
              <a:endParaRPr lang="en-US"/>
            </a:p>
          </p:txBody>
        </p:sp>
        <p:sp>
          <p:nvSpPr>
            <p:cNvPr id="39995" name="Line 30"/>
            <p:cNvSpPr>
              <a:spLocks noChangeShapeType="1"/>
            </p:cNvSpPr>
            <p:nvPr/>
          </p:nvSpPr>
          <p:spPr bwMode="auto">
            <a:xfrm>
              <a:off x="6483" y="266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9996" name="Line 31"/>
            <p:cNvSpPr>
              <a:spLocks noChangeShapeType="1"/>
            </p:cNvSpPr>
            <p:nvPr/>
          </p:nvSpPr>
          <p:spPr bwMode="auto">
            <a:xfrm>
              <a:off x="6339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9997" name="Line 32"/>
            <p:cNvSpPr>
              <a:spLocks noChangeShapeType="1"/>
            </p:cNvSpPr>
            <p:nvPr/>
          </p:nvSpPr>
          <p:spPr bwMode="auto">
            <a:xfrm>
              <a:off x="6483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9998" name="Line 33"/>
            <p:cNvSpPr>
              <a:spLocks noChangeShapeType="1"/>
            </p:cNvSpPr>
            <p:nvPr/>
          </p:nvSpPr>
          <p:spPr bwMode="auto">
            <a:xfrm flipH="1">
              <a:off x="6339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9999" name="Line 34"/>
            <p:cNvSpPr>
              <a:spLocks noChangeShapeType="1"/>
            </p:cNvSpPr>
            <p:nvPr/>
          </p:nvSpPr>
          <p:spPr bwMode="auto">
            <a:xfrm>
              <a:off x="6483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0" name="Line 35"/>
            <p:cNvSpPr>
              <a:spLocks noChangeShapeType="1"/>
            </p:cNvSpPr>
            <p:nvPr/>
          </p:nvSpPr>
          <p:spPr bwMode="auto">
            <a:xfrm>
              <a:off x="2436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1" name="Line 36"/>
            <p:cNvSpPr>
              <a:spLocks noChangeShapeType="1"/>
            </p:cNvSpPr>
            <p:nvPr/>
          </p:nvSpPr>
          <p:spPr bwMode="auto">
            <a:xfrm>
              <a:off x="2292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2" name="Line 37"/>
            <p:cNvSpPr>
              <a:spLocks noChangeShapeType="1"/>
            </p:cNvSpPr>
            <p:nvPr/>
          </p:nvSpPr>
          <p:spPr bwMode="auto">
            <a:xfrm>
              <a:off x="2436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3" name="Line 38"/>
            <p:cNvSpPr>
              <a:spLocks noChangeShapeType="1"/>
            </p:cNvSpPr>
            <p:nvPr/>
          </p:nvSpPr>
          <p:spPr bwMode="auto">
            <a:xfrm flipH="1">
              <a:off x="2292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4" name="Line 39"/>
            <p:cNvSpPr>
              <a:spLocks noChangeShapeType="1"/>
            </p:cNvSpPr>
            <p:nvPr/>
          </p:nvSpPr>
          <p:spPr bwMode="auto">
            <a:xfrm>
              <a:off x="2436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5" name="Line 40"/>
            <p:cNvSpPr>
              <a:spLocks noChangeShapeType="1"/>
            </p:cNvSpPr>
            <p:nvPr/>
          </p:nvSpPr>
          <p:spPr bwMode="auto">
            <a:xfrm>
              <a:off x="10701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6" name="Line 41"/>
            <p:cNvSpPr>
              <a:spLocks noChangeShapeType="1"/>
            </p:cNvSpPr>
            <p:nvPr/>
          </p:nvSpPr>
          <p:spPr bwMode="auto">
            <a:xfrm>
              <a:off x="10557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7" name="Line 42"/>
            <p:cNvSpPr>
              <a:spLocks noChangeShapeType="1"/>
            </p:cNvSpPr>
            <p:nvPr/>
          </p:nvSpPr>
          <p:spPr bwMode="auto">
            <a:xfrm>
              <a:off x="10701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8" name="Line 43"/>
            <p:cNvSpPr>
              <a:spLocks noChangeShapeType="1"/>
            </p:cNvSpPr>
            <p:nvPr/>
          </p:nvSpPr>
          <p:spPr bwMode="auto">
            <a:xfrm flipH="1">
              <a:off x="10557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09" name="Line 44"/>
            <p:cNvSpPr>
              <a:spLocks noChangeShapeType="1"/>
            </p:cNvSpPr>
            <p:nvPr/>
          </p:nvSpPr>
          <p:spPr bwMode="auto">
            <a:xfrm>
              <a:off x="10701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40010" name="Group 45"/>
            <p:cNvGrpSpPr>
              <a:grpSpLocks/>
            </p:cNvGrpSpPr>
            <p:nvPr/>
          </p:nvGrpSpPr>
          <p:grpSpPr bwMode="auto">
            <a:xfrm>
              <a:off x="8405" y="3747"/>
              <a:ext cx="289" cy="577"/>
              <a:chOff x="9360" y="3184"/>
              <a:chExt cx="289" cy="577"/>
            </a:xfrm>
          </p:grpSpPr>
          <p:sp>
            <p:nvSpPr>
              <p:cNvPr id="40090" name="Line 46"/>
              <p:cNvSpPr>
                <a:spLocks noChangeShapeType="1"/>
              </p:cNvSpPr>
              <p:nvPr/>
            </p:nvSpPr>
            <p:spPr bwMode="auto">
              <a:xfrm>
                <a:off x="9504" y="3184"/>
                <a:ext cx="1" cy="43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0091" name="Line 47"/>
              <p:cNvSpPr>
                <a:spLocks noChangeShapeType="1"/>
              </p:cNvSpPr>
              <p:nvPr/>
            </p:nvSpPr>
            <p:spPr bwMode="auto">
              <a:xfrm>
                <a:off x="9360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0092" name="Line 48"/>
              <p:cNvSpPr>
                <a:spLocks noChangeShapeType="1"/>
              </p:cNvSpPr>
              <p:nvPr/>
            </p:nvSpPr>
            <p:spPr bwMode="auto">
              <a:xfrm>
                <a:off x="9504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0093" name="Line 49"/>
              <p:cNvSpPr>
                <a:spLocks noChangeShapeType="1"/>
              </p:cNvSpPr>
              <p:nvPr/>
            </p:nvSpPr>
            <p:spPr bwMode="auto">
              <a:xfrm flipH="1">
                <a:off x="9360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0094" name="Line 50"/>
              <p:cNvSpPr>
                <a:spLocks noChangeShapeType="1"/>
              </p:cNvSpPr>
              <p:nvPr/>
            </p:nvSpPr>
            <p:spPr bwMode="auto">
              <a:xfrm>
                <a:off x="9504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40011" name="Line 51"/>
            <p:cNvSpPr>
              <a:spLocks noChangeShapeType="1"/>
            </p:cNvSpPr>
            <p:nvPr/>
          </p:nvSpPr>
          <p:spPr bwMode="auto">
            <a:xfrm>
              <a:off x="11048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12" name="Line 52"/>
            <p:cNvSpPr>
              <a:spLocks noChangeShapeType="1"/>
            </p:cNvSpPr>
            <p:nvPr/>
          </p:nvSpPr>
          <p:spPr bwMode="auto">
            <a:xfrm>
              <a:off x="10904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13" name="Line 53"/>
            <p:cNvSpPr>
              <a:spLocks noChangeShapeType="1"/>
            </p:cNvSpPr>
            <p:nvPr/>
          </p:nvSpPr>
          <p:spPr bwMode="auto">
            <a:xfrm>
              <a:off x="11048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14" name="Line 54"/>
            <p:cNvSpPr>
              <a:spLocks noChangeShapeType="1"/>
            </p:cNvSpPr>
            <p:nvPr/>
          </p:nvSpPr>
          <p:spPr bwMode="auto">
            <a:xfrm flipH="1">
              <a:off x="10904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15" name="Line 55"/>
            <p:cNvSpPr>
              <a:spLocks noChangeShapeType="1"/>
            </p:cNvSpPr>
            <p:nvPr/>
          </p:nvSpPr>
          <p:spPr bwMode="auto">
            <a:xfrm>
              <a:off x="11048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16" name="Line 56"/>
            <p:cNvSpPr>
              <a:spLocks noChangeShapeType="1"/>
            </p:cNvSpPr>
            <p:nvPr/>
          </p:nvSpPr>
          <p:spPr bwMode="auto">
            <a:xfrm>
              <a:off x="6660" y="48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17" name="Line 57"/>
            <p:cNvSpPr>
              <a:spLocks noChangeShapeType="1"/>
            </p:cNvSpPr>
            <p:nvPr/>
          </p:nvSpPr>
          <p:spPr bwMode="auto">
            <a:xfrm>
              <a:off x="6516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18" name="Line 58"/>
            <p:cNvSpPr>
              <a:spLocks noChangeShapeType="1"/>
            </p:cNvSpPr>
            <p:nvPr/>
          </p:nvSpPr>
          <p:spPr bwMode="auto">
            <a:xfrm>
              <a:off x="6660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19" name="Line 59"/>
            <p:cNvSpPr>
              <a:spLocks noChangeShapeType="1"/>
            </p:cNvSpPr>
            <p:nvPr/>
          </p:nvSpPr>
          <p:spPr bwMode="auto">
            <a:xfrm flipH="1">
              <a:off x="6516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0" name="Line 60"/>
            <p:cNvSpPr>
              <a:spLocks noChangeShapeType="1"/>
            </p:cNvSpPr>
            <p:nvPr/>
          </p:nvSpPr>
          <p:spPr bwMode="auto">
            <a:xfrm>
              <a:off x="6660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1" name="Line 61"/>
            <p:cNvSpPr>
              <a:spLocks noChangeShapeType="1"/>
            </p:cNvSpPr>
            <p:nvPr/>
          </p:nvSpPr>
          <p:spPr bwMode="auto">
            <a:xfrm>
              <a:off x="2550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2" name="Line 62"/>
            <p:cNvSpPr>
              <a:spLocks noChangeShapeType="1"/>
            </p:cNvSpPr>
            <p:nvPr/>
          </p:nvSpPr>
          <p:spPr bwMode="auto">
            <a:xfrm>
              <a:off x="2406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3" name="Line 63"/>
            <p:cNvSpPr>
              <a:spLocks noChangeShapeType="1"/>
            </p:cNvSpPr>
            <p:nvPr/>
          </p:nvSpPr>
          <p:spPr bwMode="auto">
            <a:xfrm>
              <a:off x="2550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4" name="Line 64"/>
            <p:cNvSpPr>
              <a:spLocks noChangeShapeType="1"/>
            </p:cNvSpPr>
            <p:nvPr/>
          </p:nvSpPr>
          <p:spPr bwMode="auto">
            <a:xfrm flipH="1">
              <a:off x="2406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5" name="Line 65"/>
            <p:cNvSpPr>
              <a:spLocks noChangeShapeType="1"/>
            </p:cNvSpPr>
            <p:nvPr/>
          </p:nvSpPr>
          <p:spPr bwMode="auto">
            <a:xfrm>
              <a:off x="2550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6" name="Line 66"/>
            <p:cNvSpPr>
              <a:spLocks noChangeShapeType="1"/>
            </p:cNvSpPr>
            <p:nvPr/>
          </p:nvSpPr>
          <p:spPr bwMode="auto">
            <a:xfrm>
              <a:off x="11157" y="688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7" name="Line 67"/>
            <p:cNvSpPr>
              <a:spLocks noChangeShapeType="1"/>
            </p:cNvSpPr>
            <p:nvPr/>
          </p:nvSpPr>
          <p:spPr bwMode="auto">
            <a:xfrm>
              <a:off x="11013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8" name="Line 68"/>
            <p:cNvSpPr>
              <a:spLocks noChangeShapeType="1"/>
            </p:cNvSpPr>
            <p:nvPr/>
          </p:nvSpPr>
          <p:spPr bwMode="auto">
            <a:xfrm>
              <a:off x="11157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29" name="Line 69"/>
            <p:cNvSpPr>
              <a:spLocks noChangeShapeType="1"/>
            </p:cNvSpPr>
            <p:nvPr/>
          </p:nvSpPr>
          <p:spPr bwMode="auto">
            <a:xfrm flipH="1">
              <a:off x="11013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0" name="Line 70"/>
            <p:cNvSpPr>
              <a:spLocks noChangeShapeType="1"/>
            </p:cNvSpPr>
            <p:nvPr/>
          </p:nvSpPr>
          <p:spPr bwMode="auto">
            <a:xfrm>
              <a:off x="11157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1" name="Line 71"/>
            <p:cNvSpPr>
              <a:spLocks noChangeShapeType="1"/>
            </p:cNvSpPr>
            <p:nvPr/>
          </p:nvSpPr>
          <p:spPr bwMode="auto">
            <a:xfrm>
              <a:off x="8877" y="778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2" name="Line 72"/>
            <p:cNvSpPr>
              <a:spLocks noChangeShapeType="1"/>
            </p:cNvSpPr>
            <p:nvPr/>
          </p:nvSpPr>
          <p:spPr bwMode="auto">
            <a:xfrm>
              <a:off x="8733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3" name="Line 73"/>
            <p:cNvSpPr>
              <a:spLocks noChangeShapeType="1"/>
            </p:cNvSpPr>
            <p:nvPr/>
          </p:nvSpPr>
          <p:spPr bwMode="auto">
            <a:xfrm>
              <a:off x="8877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4" name="Line 74"/>
            <p:cNvSpPr>
              <a:spLocks noChangeShapeType="1"/>
            </p:cNvSpPr>
            <p:nvPr/>
          </p:nvSpPr>
          <p:spPr bwMode="auto">
            <a:xfrm flipH="1">
              <a:off x="8733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5" name="Line 75"/>
            <p:cNvSpPr>
              <a:spLocks noChangeShapeType="1"/>
            </p:cNvSpPr>
            <p:nvPr/>
          </p:nvSpPr>
          <p:spPr bwMode="auto">
            <a:xfrm>
              <a:off x="8877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6" name="Line 76"/>
            <p:cNvSpPr>
              <a:spLocks noChangeShapeType="1"/>
            </p:cNvSpPr>
            <p:nvPr/>
          </p:nvSpPr>
          <p:spPr bwMode="auto">
            <a:xfrm>
              <a:off x="4686" y="79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7" name="Line 77"/>
            <p:cNvSpPr>
              <a:spLocks noChangeShapeType="1"/>
            </p:cNvSpPr>
            <p:nvPr/>
          </p:nvSpPr>
          <p:spPr bwMode="auto">
            <a:xfrm>
              <a:off x="4542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8" name="Line 78"/>
            <p:cNvSpPr>
              <a:spLocks noChangeShapeType="1"/>
            </p:cNvSpPr>
            <p:nvPr/>
          </p:nvSpPr>
          <p:spPr bwMode="auto">
            <a:xfrm>
              <a:off x="4686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39" name="Line 79"/>
            <p:cNvSpPr>
              <a:spLocks noChangeShapeType="1"/>
            </p:cNvSpPr>
            <p:nvPr/>
          </p:nvSpPr>
          <p:spPr bwMode="auto">
            <a:xfrm flipH="1">
              <a:off x="4542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0" name="Line 80"/>
            <p:cNvSpPr>
              <a:spLocks noChangeShapeType="1"/>
            </p:cNvSpPr>
            <p:nvPr/>
          </p:nvSpPr>
          <p:spPr bwMode="auto">
            <a:xfrm>
              <a:off x="4686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1" name="Line 81"/>
            <p:cNvSpPr>
              <a:spLocks noChangeShapeType="1"/>
            </p:cNvSpPr>
            <p:nvPr/>
          </p:nvSpPr>
          <p:spPr bwMode="auto">
            <a:xfrm>
              <a:off x="2493" y="7060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2" name="Line 82"/>
            <p:cNvSpPr>
              <a:spLocks noChangeShapeType="1"/>
            </p:cNvSpPr>
            <p:nvPr/>
          </p:nvSpPr>
          <p:spPr bwMode="auto">
            <a:xfrm>
              <a:off x="2349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3" name="Line 83"/>
            <p:cNvSpPr>
              <a:spLocks noChangeShapeType="1"/>
            </p:cNvSpPr>
            <p:nvPr/>
          </p:nvSpPr>
          <p:spPr bwMode="auto">
            <a:xfrm>
              <a:off x="2493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4" name="Line 84"/>
            <p:cNvSpPr>
              <a:spLocks noChangeShapeType="1"/>
            </p:cNvSpPr>
            <p:nvPr/>
          </p:nvSpPr>
          <p:spPr bwMode="auto">
            <a:xfrm flipH="1">
              <a:off x="2349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5" name="Line 85"/>
            <p:cNvSpPr>
              <a:spLocks noChangeShapeType="1"/>
            </p:cNvSpPr>
            <p:nvPr/>
          </p:nvSpPr>
          <p:spPr bwMode="auto">
            <a:xfrm>
              <a:off x="2493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6" name="Line 86"/>
            <p:cNvSpPr>
              <a:spLocks noChangeShapeType="1"/>
            </p:cNvSpPr>
            <p:nvPr/>
          </p:nvSpPr>
          <p:spPr bwMode="auto">
            <a:xfrm>
              <a:off x="9105" y="574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7" name="Line 87"/>
            <p:cNvSpPr>
              <a:spLocks noChangeShapeType="1"/>
            </p:cNvSpPr>
            <p:nvPr/>
          </p:nvSpPr>
          <p:spPr bwMode="auto">
            <a:xfrm>
              <a:off x="8961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8" name="Line 88"/>
            <p:cNvSpPr>
              <a:spLocks noChangeShapeType="1"/>
            </p:cNvSpPr>
            <p:nvPr/>
          </p:nvSpPr>
          <p:spPr bwMode="auto">
            <a:xfrm>
              <a:off x="9105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49" name="Line 89"/>
            <p:cNvSpPr>
              <a:spLocks noChangeShapeType="1"/>
            </p:cNvSpPr>
            <p:nvPr/>
          </p:nvSpPr>
          <p:spPr bwMode="auto">
            <a:xfrm flipH="1">
              <a:off x="8961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0" name="Line 90"/>
            <p:cNvSpPr>
              <a:spLocks noChangeShapeType="1"/>
            </p:cNvSpPr>
            <p:nvPr/>
          </p:nvSpPr>
          <p:spPr bwMode="auto">
            <a:xfrm>
              <a:off x="9105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1" name="Line 91"/>
            <p:cNvSpPr>
              <a:spLocks noChangeShapeType="1"/>
            </p:cNvSpPr>
            <p:nvPr/>
          </p:nvSpPr>
          <p:spPr bwMode="auto">
            <a:xfrm>
              <a:off x="6717" y="70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2" name="Line 92"/>
            <p:cNvSpPr>
              <a:spLocks noChangeShapeType="1"/>
            </p:cNvSpPr>
            <p:nvPr/>
          </p:nvSpPr>
          <p:spPr bwMode="auto">
            <a:xfrm>
              <a:off x="6573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3" name="Line 93"/>
            <p:cNvSpPr>
              <a:spLocks noChangeShapeType="1"/>
            </p:cNvSpPr>
            <p:nvPr/>
          </p:nvSpPr>
          <p:spPr bwMode="auto">
            <a:xfrm>
              <a:off x="6717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4" name="Line 94"/>
            <p:cNvSpPr>
              <a:spLocks noChangeShapeType="1"/>
            </p:cNvSpPr>
            <p:nvPr/>
          </p:nvSpPr>
          <p:spPr bwMode="auto">
            <a:xfrm flipH="1">
              <a:off x="6573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5" name="Line 95"/>
            <p:cNvSpPr>
              <a:spLocks noChangeShapeType="1"/>
            </p:cNvSpPr>
            <p:nvPr/>
          </p:nvSpPr>
          <p:spPr bwMode="auto">
            <a:xfrm>
              <a:off x="6717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6" name="Line 96"/>
            <p:cNvSpPr>
              <a:spLocks noChangeShapeType="1"/>
            </p:cNvSpPr>
            <p:nvPr/>
          </p:nvSpPr>
          <p:spPr bwMode="auto">
            <a:xfrm>
              <a:off x="4458" y="57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7" name="Line 97"/>
            <p:cNvSpPr>
              <a:spLocks noChangeShapeType="1"/>
            </p:cNvSpPr>
            <p:nvPr/>
          </p:nvSpPr>
          <p:spPr bwMode="auto">
            <a:xfrm>
              <a:off x="4314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8" name="Line 98"/>
            <p:cNvSpPr>
              <a:spLocks noChangeShapeType="1"/>
            </p:cNvSpPr>
            <p:nvPr/>
          </p:nvSpPr>
          <p:spPr bwMode="auto">
            <a:xfrm>
              <a:off x="4458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59" name="Line 99"/>
            <p:cNvSpPr>
              <a:spLocks noChangeShapeType="1"/>
            </p:cNvSpPr>
            <p:nvPr/>
          </p:nvSpPr>
          <p:spPr bwMode="auto">
            <a:xfrm flipH="1">
              <a:off x="4314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0" name="Line 100"/>
            <p:cNvSpPr>
              <a:spLocks noChangeShapeType="1"/>
            </p:cNvSpPr>
            <p:nvPr/>
          </p:nvSpPr>
          <p:spPr bwMode="auto">
            <a:xfrm>
              <a:off x="4458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1" name="Line 101"/>
            <p:cNvSpPr>
              <a:spLocks noChangeShapeType="1"/>
            </p:cNvSpPr>
            <p:nvPr/>
          </p:nvSpPr>
          <p:spPr bwMode="auto">
            <a:xfrm>
              <a:off x="2436" y="916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2" name="Line 102"/>
            <p:cNvSpPr>
              <a:spLocks noChangeShapeType="1"/>
            </p:cNvSpPr>
            <p:nvPr/>
          </p:nvSpPr>
          <p:spPr bwMode="auto">
            <a:xfrm>
              <a:off x="2292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3" name="Line 103"/>
            <p:cNvSpPr>
              <a:spLocks noChangeShapeType="1"/>
            </p:cNvSpPr>
            <p:nvPr/>
          </p:nvSpPr>
          <p:spPr bwMode="auto">
            <a:xfrm>
              <a:off x="2436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4" name="Line 104"/>
            <p:cNvSpPr>
              <a:spLocks noChangeShapeType="1"/>
            </p:cNvSpPr>
            <p:nvPr/>
          </p:nvSpPr>
          <p:spPr bwMode="auto">
            <a:xfrm flipH="1">
              <a:off x="2292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5" name="Line 105"/>
            <p:cNvSpPr>
              <a:spLocks noChangeShapeType="1"/>
            </p:cNvSpPr>
            <p:nvPr/>
          </p:nvSpPr>
          <p:spPr bwMode="auto">
            <a:xfrm>
              <a:off x="2436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6" name="Line 106"/>
            <p:cNvSpPr>
              <a:spLocks noChangeShapeType="1"/>
            </p:cNvSpPr>
            <p:nvPr/>
          </p:nvSpPr>
          <p:spPr bwMode="auto">
            <a:xfrm>
              <a:off x="4572" y="37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7" name="Line 107"/>
            <p:cNvSpPr>
              <a:spLocks noChangeShapeType="1"/>
            </p:cNvSpPr>
            <p:nvPr/>
          </p:nvSpPr>
          <p:spPr bwMode="auto">
            <a:xfrm>
              <a:off x="4428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8" name="Line 108"/>
            <p:cNvSpPr>
              <a:spLocks noChangeShapeType="1"/>
            </p:cNvSpPr>
            <p:nvPr/>
          </p:nvSpPr>
          <p:spPr bwMode="auto">
            <a:xfrm>
              <a:off x="4572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69" name="Line 109"/>
            <p:cNvSpPr>
              <a:spLocks noChangeShapeType="1"/>
            </p:cNvSpPr>
            <p:nvPr/>
          </p:nvSpPr>
          <p:spPr bwMode="auto">
            <a:xfrm flipH="1">
              <a:off x="4428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70" name="Line 110"/>
            <p:cNvSpPr>
              <a:spLocks noChangeShapeType="1"/>
            </p:cNvSpPr>
            <p:nvPr/>
          </p:nvSpPr>
          <p:spPr bwMode="auto">
            <a:xfrm>
              <a:off x="4572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71" name="Oval 111"/>
            <p:cNvSpPr>
              <a:spLocks noChangeArrowheads="1"/>
            </p:cNvSpPr>
            <p:nvPr/>
          </p:nvSpPr>
          <p:spPr bwMode="auto">
            <a:xfrm>
              <a:off x="1380" y="785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0072" name="AutoShape 112"/>
            <p:cNvSpPr>
              <a:spLocks noChangeArrowheads="1"/>
            </p:cNvSpPr>
            <p:nvPr/>
          </p:nvSpPr>
          <p:spPr bwMode="auto">
            <a:xfrm>
              <a:off x="3769" y="2727"/>
              <a:ext cx="1585" cy="62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Finisher Off’er</a:t>
              </a:r>
              <a:endParaRPr lang="en-US"/>
            </a:p>
          </p:txBody>
        </p:sp>
        <p:sp>
          <p:nvSpPr>
            <p:cNvPr id="40073" name="Oval 113"/>
            <p:cNvSpPr>
              <a:spLocks noChangeArrowheads="1"/>
            </p:cNvSpPr>
            <p:nvPr/>
          </p:nvSpPr>
          <p:spPr bwMode="auto">
            <a:xfrm>
              <a:off x="10272" y="7630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0074" name="Line 114"/>
            <p:cNvSpPr>
              <a:spLocks noChangeShapeType="1"/>
            </p:cNvSpPr>
            <p:nvPr/>
          </p:nvSpPr>
          <p:spPr bwMode="auto">
            <a:xfrm>
              <a:off x="11442" y="8941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75" name="Line 115"/>
            <p:cNvSpPr>
              <a:spLocks noChangeShapeType="1"/>
            </p:cNvSpPr>
            <p:nvPr/>
          </p:nvSpPr>
          <p:spPr bwMode="auto">
            <a:xfrm>
              <a:off x="11298" y="9085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76" name="Line 116"/>
            <p:cNvSpPr>
              <a:spLocks noChangeShapeType="1"/>
            </p:cNvSpPr>
            <p:nvPr/>
          </p:nvSpPr>
          <p:spPr bwMode="auto">
            <a:xfrm>
              <a:off x="11469" y="9085"/>
              <a:ext cx="118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77" name="Line 117"/>
            <p:cNvSpPr>
              <a:spLocks noChangeShapeType="1"/>
            </p:cNvSpPr>
            <p:nvPr/>
          </p:nvSpPr>
          <p:spPr bwMode="auto">
            <a:xfrm flipH="1">
              <a:off x="11298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78" name="Line 118"/>
            <p:cNvSpPr>
              <a:spLocks noChangeShapeType="1"/>
            </p:cNvSpPr>
            <p:nvPr/>
          </p:nvSpPr>
          <p:spPr bwMode="auto">
            <a:xfrm>
              <a:off x="11442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79" name="Oval 119"/>
            <p:cNvSpPr>
              <a:spLocks noChangeArrowheads="1"/>
            </p:cNvSpPr>
            <p:nvPr/>
          </p:nvSpPr>
          <p:spPr bwMode="auto">
            <a:xfrm>
              <a:off x="5481" y="774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0080" name="AutoShape 120"/>
            <p:cNvSpPr>
              <a:spLocks noChangeArrowheads="1"/>
            </p:cNvSpPr>
            <p:nvPr/>
          </p:nvSpPr>
          <p:spPr bwMode="auto">
            <a:xfrm>
              <a:off x="3543" y="4793"/>
              <a:ext cx="1824" cy="638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Quality Advocate</a:t>
              </a:r>
              <a:endParaRPr lang="en-US"/>
            </a:p>
          </p:txBody>
        </p:sp>
        <p:sp>
          <p:nvSpPr>
            <p:cNvPr id="40081" name="Line 121"/>
            <p:cNvSpPr>
              <a:spLocks noChangeShapeType="1"/>
            </p:cNvSpPr>
            <p:nvPr/>
          </p:nvSpPr>
          <p:spPr bwMode="auto">
            <a:xfrm>
              <a:off x="6594" y="905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82" name="Line 122"/>
            <p:cNvSpPr>
              <a:spLocks noChangeShapeType="1"/>
            </p:cNvSpPr>
            <p:nvPr/>
          </p:nvSpPr>
          <p:spPr bwMode="auto">
            <a:xfrm>
              <a:off x="6450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83" name="Line 123"/>
            <p:cNvSpPr>
              <a:spLocks noChangeShapeType="1"/>
            </p:cNvSpPr>
            <p:nvPr/>
          </p:nvSpPr>
          <p:spPr bwMode="auto">
            <a:xfrm>
              <a:off x="6594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84" name="Line 124"/>
            <p:cNvSpPr>
              <a:spLocks noChangeShapeType="1"/>
            </p:cNvSpPr>
            <p:nvPr/>
          </p:nvSpPr>
          <p:spPr bwMode="auto">
            <a:xfrm flipH="1">
              <a:off x="6450" y="948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85" name="Line 125"/>
            <p:cNvSpPr>
              <a:spLocks noChangeShapeType="1"/>
            </p:cNvSpPr>
            <p:nvPr/>
          </p:nvSpPr>
          <p:spPr bwMode="auto">
            <a:xfrm>
              <a:off x="6594" y="9489"/>
              <a:ext cx="145" cy="144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0086" name="AutoShape 126"/>
            <p:cNvSpPr>
              <a:spLocks noChangeArrowheads="1"/>
            </p:cNvSpPr>
            <p:nvPr/>
          </p:nvSpPr>
          <p:spPr bwMode="auto">
            <a:xfrm>
              <a:off x="10478" y="7855"/>
              <a:ext cx="1873" cy="75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Devil’s Advocate</a:t>
              </a:r>
              <a:endParaRPr lang="en-US"/>
            </a:p>
          </p:txBody>
        </p:sp>
        <p:sp>
          <p:nvSpPr>
            <p:cNvPr id="40087" name="AutoShape 127"/>
            <p:cNvSpPr>
              <a:spLocks noChangeArrowheads="1"/>
            </p:cNvSpPr>
            <p:nvPr/>
          </p:nvSpPr>
          <p:spPr bwMode="auto">
            <a:xfrm>
              <a:off x="5532" y="8222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Humorist</a:t>
              </a:r>
              <a:endParaRPr lang="en-US"/>
            </a:p>
          </p:txBody>
        </p:sp>
        <p:sp>
          <p:nvSpPr>
            <p:cNvPr id="40088" name="AutoShape 128"/>
            <p:cNvSpPr>
              <a:spLocks noChangeArrowheads="1"/>
            </p:cNvSpPr>
            <p:nvPr/>
          </p:nvSpPr>
          <p:spPr bwMode="auto">
            <a:xfrm>
              <a:off x="1608" y="8172"/>
              <a:ext cx="1710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300" b="1" i="1">
                  <a:latin typeface="Univers (W1)" charset="0"/>
                </a:rPr>
                <a:t>Culture</a:t>
              </a:r>
            </a:p>
            <a:p>
              <a:pPr algn="ctr"/>
              <a:r>
                <a:rPr lang="en-US" sz="1200" b="1" i="1">
                  <a:latin typeface="Univers (W1)" charset="0"/>
                </a:rPr>
                <a:t>Checker</a:t>
              </a:r>
              <a:endParaRPr lang="en-US"/>
            </a:p>
          </p:txBody>
        </p:sp>
        <p:sp>
          <p:nvSpPr>
            <p:cNvPr id="40089" name="AutoShape 129"/>
            <p:cNvSpPr>
              <a:spLocks noChangeArrowheads="1"/>
            </p:cNvSpPr>
            <p:nvPr/>
          </p:nvSpPr>
          <p:spPr bwMode="auto">
            <a:xfrm>
              <a:off x="7821" y="6874"/>
              <a:ext cx="2017" cy="430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Celebrator</a:t>
              </a:r>
              <a:endParaRPr lang="en-US"/>
            </a:p>
          </p:txBody>
        </p:sp>
      </p:grpSp>
      <p:sp>
        <p:nvSpPr>
          <p:cNvPr id="39938" name="Freeform 130"/>
          <p:cNvSpPr>
            <a:spLocks/>
          </p:cNvSpPr>
          <p:nvPr/>
        </p:nvSpPr>
        <p:spPr bwMode="auto">
          <a:xfrm>
            <a:off x="1042988" y="1484313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39" name="Freeform 131"/>
          <p:cNvSpPr>
            <a:spLocks/>
          </p:cNvSpPr>
          <p:nvPr/>
        </p:nvSpPr>
        <p:spPr bwMode="auto">
          <a:xfrm>
            <a:off x="4932363" y="2133600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0" name="Freeform 132"/>
          <p:cNvSpPr>
            <a:spLocks/>
          </p:cNvSpPr>
          <p:nvPr/>
        </p:nvSpPr>
        <p:spPr bwMode="auto">
          <a:xfrm>
            <a:off x="1116013" y="2924175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1" name="Freeform 133"/>
          <p:cNvSpPr>
            <a:spLocks/>
          </p:cNvSpPr>
          <p:nvPr/>
        </p:nvSpPr>
        <p:spPr bwMode="auto">
          <a:xfrm>
            <a:off x="1116013" y="4149725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2" name="Freeform 134"/>
          <p:cNvSpPr>
            <a:spLocks/>
          </p:cNvSpPr>
          <p:nvPr/>
        </p:nvSpPr>
        <p:spPr bwMode="auto">
          <a:xfrm>
            <a:off x="6659563" y="5373688"/>
            <a:ext cx="1333500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3" name="Freeform 136"/>
          <p:cNvSpPr>
            <a:spLocks/>
          </p:cNvSpPr>
          <p:nvPr/>
        </p:nvSpPr>
        <p:spPr bwMode="auto">
          <a:xfrm>
            <a:off x="1116013" y="1557338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4" name="Freeform 137"/>
          <p:cNvSpPr>
            <a:spLocks/>
          </p:cNvSpPr>
          <p:nvPr/>
        </p:nvSpPr>
        <p:spPr bwMode="auto">
          <a:xfrm>
            <a:off x="3563938" y="14128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5" name="Freeform 138"/>
          <p:cNvSpPr>
            <a:spLocks/>
          </p:cNvSpPr>
          <p:nvPr/>
        </p:nvSpPr>
        <p:spPr bwMode="auto">
          <a:xfrm>
            <a:off x="3635375" y="2852738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6" name="Freeform 139"/>
          <p:cNvSpPr>
            <a:spLocks/>
          </p:cNvSpPr>
          <p:nvPr/>
        </p:nvSpPr>
        <p:spPr bwMode="auto">
          <a:xfrm>
            <a:off x="6516688" y="407670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7" name="Freeform 140"/>
          <p:cNvSpPr>
            <a:spLocks/>
          </p:cNvSpPr>
          <p:nvPr/>
        </p:nvSpPr>
        <p:spPr bwMode="auto">
          <a:xfrm>
            <a:off x="3635375" y="5516563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8" name="Freeform 142"/>
          <p:cNvSpPr>
            <a:spLocks/>
          </p:cNvSpPr>
          <p:nvPr/>
        </p:nvSpPr>
        <p:spPr bwMode="auto">
          <a:xfrm>
            <a:off x="6443663" y="29241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49" name="Freeform 143"/>
          <p:cNvSpPr>
            <a:spLocks/>
          </p:cNvSpPr>
          <p:nvPr/>
        </p:nvSpPr>
        <p:spPr bwMode="auto">
          <a:xfrm>
            <a:off x="1116013" y="5516563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0" name="Freeform 144"/>
          <p:cNvSpPr>
            <a:spLocks/>
          </p:cNvSpPr>
          <p:nvPr/>
        </p:nvSpPr>
        <p:spPr bwMode="auto">
          <a:xfrm>
            <a:off x="1187450" y="1628775"/>
            <a:ext cx="936625" cy="21590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1" name="Freeform 145"/>
          <p:cNvSpPr>
            <a:spLocks/>
          </p:cNvSpPr>
          <p:nvPr/>
        </p:nvSpPr>
        <p:spPr bwMode="auto">
          <a:xfrm>
            <a:off x="3635375" y="1484313"/>
            <a:ext cx="1223963" cy="28892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2" name="Freeform 147"/>
          <p:cNvSpPr>
            <a:spLocks/>
          </p:cNvSpPr>
          <p:nvPr/>
        </p:nvSpPr>
        <p:spPr bwMode="auto">
          <a:xfrm>
            <a:off x="3708400" y="5589588"/>
            <a:ext cx="1223963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3" name="Freeform 148"/>
          <p:cNvSpPr>
            <a:spLocks/>
          </p:cNvSpPr>
          <p:nvPr/>
        </p:nvSpPr>
        <p:spPr bwMode="auto">
          <a:xfrm>
            <a:off x="1116013" y="5589588"/>
            <a:ext cx="1044575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4" name="Freeform 149"/>
          <p:cNvSpPr>
            <a:spLocks/>
          </p:cNvSpPr>
          <p:nvPr/>
        </p:nvSpPr>
        <p:spPr bwMode="auto">
          <a:xfrm>
            <a:off x="5111750" y="4652963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5" name="Freeform 150"/>
          <p:cNvSpPr>
            <a:spLocks/>
          </p:cNvSpPr>
          <p:nvPr/>
        </p:nvSpPr>
        <p:spPr bwMode="auto">
          <a:xfrm>
            <a:off x="6551613" y="3049588"/>
            <a:ext cx="1189037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6" name="Freeform 151"/>
          <p:cNvSpPr>
            <a:spLocks/>
          </p:cNvSpPr>
          <p:nvPr/>
        </p:nvSpPr>
        <p:spPr bwMode="auto">
          <a:xfrm>
            <a:off x="3706813" y="1557338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7" name="Freeform 152"/>
          <p:cNvSpPr>
            <a:spLocks/>
          </p:cNvSpPr>
          <p:nvPr/>
        </p:nvSpPr>
        <p:spPr bwMode="auto">
          <a:xfrm>
            <a:off x="1116013" y="1700213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8" name="Freeform 153"/>
          <p:cNvSpPr>
            <a:spLocks/>
          </p:cNvSpPr>
          <p:nvPr/>
        </p:nvSpPr>
        <p:spPr bwMode="auto">
          <a:xfrm>
            <a:off x="6588125" y="414972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59" name="Text Box 154"/>
          <p:cNvSpPr txBox="1">
            <a:spLocks noChangeArrowheads="1"/>
          </p:cNvSpPr>
          <p:nvPr/>
        </p:nvSpPr>
        <p:spPr bwMode="auto">
          <a:xfrm>
            <a:off x="2413000" y="446088"/>
            <a:ext cx="788988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Sally</a:t>
            </a:r>
          </a:p>
        </p:txBody>
      </p:sp>
      <p:sp>
        <p:nvSpPr>
          <p:cNvPr id="39960" name="Text Box 155"/>
          <p:cNvSpPr txBox="1">
            <a:spLocks noChangeArrowheads="1"/>
          </p:cNvSpPr>
          <p:nvPr/>
        </p:nvSpPr>
        <p:spPr bwMode="auto">
          <a:xfrm>
            <a:off x="3838575" y="481013"/>
            <a:ext cx="80645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Mark</a:t>
            </a:r>
          </a:p>
        </p:txBody>
      </p:sp>
      <p:sp>
        <p:nvSpPr>
          <p:cNvPr id="39961" name="Text Box 156"/>
          <p:cNvSpPr txBox="1">
            <a:spLocks noChangeArrowheads="1"/>
          </p:cNvSpPr>
          <p:nvPr/>
        </p:nvSpPr>
        <p:spPr bwMode="auto">
          <a:xfrm>
            <a:off x="5294313" y="409575"/>
            <a:ext cx="774700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Lucy</a:t>
            </a:r>
          </a:p>
        </p:txBody>
      </p:sp>
      <p:sp>
        <p:nvSpPr>
          <p:cNvPr id="39962" name="Text Box 157"/>
          <p:cNvSpPr txBox="1">
            <a:spLocks noChangeArrowheads="1"/>
          </p:cNvSpPr>
          <p:nvPr/>
        </p:nvSpPr>
        <p:spPr bwMode="auto">
          <a:xfrm>
            <a:off x="6732588" y="404813"/>
            <a:ext cx="8366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Rose</a:t>
            </a:r>
          </a:p>
        </p:txBody>
      </p:sp>
      <p:sp>
        <p:nvSpPr>
          <p:cNvPr id="39963" name="Freeform 158"/>
          <p:cNvSpPr>
            <a:spLocks/>
          </p:cNvSpPr>
          <p:nvPr/>
        </p:nvSpPr>
        <p:spPr bwMode="auto">
          <a:xfrm>
            <a:off x="6588125" y="333375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64" name="Freeform 159"/>
          <p:cNvSpPr>
            <a:spLocks/>
          </p:cNvSpPr>
          <p:nvPr/>
        </p:nvSpPr>
        <p:spPr bwMode="auto">
          <a:xfrm>
            <a:off x="5076825" y="338138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65" name="Freeform 160"/>
          <p:cNvSpPr>
            <a:spLocks/>
          </p:cNvSpPr>
          <p:nvPr/>
        </p:nvSpPr>
        <p:spPr bwMode="auto">
          <a:xfrm>
            <a:off x="2195513" y="40481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66" name="Freeform 161"/>
          <p:cNvSpPr>
            <a:spLocks/>
          </p:cNvSpPr>
          <p:nvPr/>
        </p:nvSpPr>
        <p:spPr bwMode="auto">
          <a:xfrm>
            <a:off x="3563938" y="33655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967" name="Text Box 162"/>
          <p:cNvSpPr txBox="1">
            <a:spLocks noChangeArrowheads="1"/>
          </p:cNvSpPr>
          <p:nvPr/>
        </p:nvSpPr>
        <p:spPr bwMode="auto">
          <a:xfrm>
            <a:off x="2268538" y="836613"/>
            <a:ext cx="61198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/>
              <a:t>Everyone has now marked their top attributes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985" name="Group 2"/>
          <p:cNvGrpSpPr>
            <a:grpSpLocks/>
          </p:cNvGrpSpPr>
          <p:nvPr/>
        </p:nvGrpSpPr>
        <p:grpSpPr bwMode="auto">
          <a:xfrm>
            <a:off x="960438" y="1428750"/>
            <a:ext cx="7140575" cy="5313363"/>
            <a:chOff x="1341" y="1377"/>
            <a:chExt cx="11245" cy="8369"/>
          </a:xfrm>
        </p:grpSpPr>
        <p:sp>
          <p:nvSpPr>
            <p:cNvPr id="42022" name="Oval 3"/>
            <p:cNvSpPr>
              <a:spLocks noChangeArrowheads="1"/>
            </p:cNvSpPr>
            <p:nvPr/>
          </p:nvSpPr>
          <p:spPr bwMode="auto">
            <a:xfrm>
              <a:off x="3417" y="2289"/>
              <a:ext cx="2305" cy="1441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23" name="Oval 4"/>
            <p:cNvSpPr>
              <a:spLocks noChangeArrowheads="1"/>
            </p:cNvSpPr>
            <p:nvPr/>
          </p:nvSpPr>
          <p:spPr bwMode="auto">
            <a:xfrm>
              <a:off x="9591" y="1557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24" name="AutoShape 5"/>
            <p:cNvSpPr>
              <a:spLocks noChangeArrowheads="1"/>
            </p:cNvSpPr>
            <p:nvPr/>
          </p:nvSpPr>
          <p:spPr bwMode="auto">
            <a:xfrm>
              <a:off x="9879" y="1773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Logic Checker</a:t>
              </a:r>
              <a:endParaRPr lang="en-US"/>
            </a:p>
          </p:txBody>
        </p:sp>
        <p:sp>
          <p:nvSpPr>
            <p:cNvPr id="42025" name="Oval 6"/>
            <p:cNvSpPr>
              <a:spLocks noChangeArrowheads="1"/>
            </p:cNvSpPr>
            <p:nvPr/>
          </p:nvSpPr>
          <p:spPr bwMode="auto">
            <a:xfrm>
              <a:off x="5301" y="1377"/>
              <a:ext cx="2305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26" name="Oval 7"/>
            <p:cNvSpPr>
              <a:spLocks noChangeArrowheads="1"/>
            </p:cNvSpPr>
            <p:nvPr/>
          </p:nvSpPr>
          <p:spPr bwMode="auto">
            <a:xfrm>
              <a:off x="1341" y="150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27" name="AutoShape 8"/>
            <p:cNvSpPr>
              <a:spLocks noChangeArrowheads="1"/>
            </p:cNvSpPr>
            <p:nvPr/>
          </p:nvSpPr>
          <p:spPr bwMode="auto">
            <a:xfrm>
              <a:off x="1497" y="1878"/>
              <a:ext cx="1797" cy="602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600" tIns="3600" rIns="3600" bIns="3600"/>
            <a:lstStyle/>
            <a:p>
              <a:pPr algn="ctr"/>
              <a:r>
                <a:rPr lang="en-US" sz="1400" b="1" i="1">
                  <a:latin typeface="Univers (W1)" charset="0"/>
                </a:rPr>
                <a:t>Ideas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Generator</a:t>
              </a:r>
              <a:endParaRPr lang="en-US"/>
            </a:p>
          </p:txBody>
        </p:sp>
        <p:sp>
          <p:nvSpPr>
            <p:cNvPr id="42028" name="Oval 9"/>
            <p:cNvSpPr>
              <a:spLocks noChangeArrowheads="1"/>
            </p:cNvSpPr>
            <p:nvPr/>
          </p:nvSpPr>
          <p:spPr bwMode="auto">
            <a:xfrm>
              <a:off x="7460" y="2460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29" name="AutoShape 10"/>
            <p:cNvSpPr>
              <a:spLocks noChangeArrowheads="1"/>
            </p:cNvSpPr>
            <p:nvPr/>
          </p:nvSpPr>
          <p:spPr bwMode="auto">
            <a:xfrm>
              <a:off x="7964" y="2892"/>
              <a:ext cx="1153" cy="43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Do’er</a:t>
              </a:r>
              <a:endParaRPr lang="en-US"/>
            </a:p>
          </p:txBody>
        </p:sp>
        <p:sp>
          <p:nvSpPr>
            <p:cNvPr id="42030" name="Oval 11"/>
            <p:cNvSpPr>
              <a:spLocks noChangeArrowheads="1"/>
            </p:cNvSpPr>
            <p:nvPr/>
          </p:nvSpPr>
          <p:spPr bwMode="auto">
            <a:xfrm>
              <a:off x="9930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31" name="AutoShape 12"/>
            <p:cNvSpPr>
              <a:spLocks noChangeArrowheads="1"/>
            </p:cNvSpPr>
            <p:nvPr/>
          </p:nvSpPr>
          <p:spPr bwMode="auto">
            <a:xfrm>
              <a:off x="10074" y="4092"/>
              <a:ext cx="1873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Visionary</a:t>
              </a:r>
              <a:endParaRPr lang="en-US"/>
            </a:p>
          </p:txBody>
        </p:sp>
        <p:sp>
          <p:nvSpPr>
            <p:cNvPr id="42032" name="Oval 13"/>
            <p:cNvSpPr>
              <a:spLocks noChangeArrowheads="1"/>
            </p:cNvSpPr>
            <p:nvPr/>
          </p:nvSpPr>
          <p:spPr bwMode="auto">
            <a:xfrm>
              <a:off x="5553" y="3562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33" name="AutoShape 14"/>
            <p:cNvSpPr>
              <a:spLocks noChangeArrowheads="1"/>
            </p:cNvSpPr>
            <p:nvPr/>
          </p:nvSpPr>
          <p:spPr bwMode="auto">
            <a:xfrm>
              <a:off x="5949" y="3778"/>
              <a:ext cx="1369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Team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Weaver</a:t>
              </a:r>
              <a:endParaRPr lang="en-US"/>
            </a:p>
          </p:txBody>
        </p:sp>
        <p:sp>
          <p:nvSpPr>
            <p:cNvPr id="42034" name="Oval 15"/>
            <p:cNvSpPr>
              <a:spLocks noChangeArrowheads="1"/>
            </p:cNvSpPr>
            <p:nvPr/>
          </p:nvSpPr>
          <p:spPr bwMode="auto">
            <a:xfrm>
              <a:off x="1437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35" name="AutoShape 16"/>
            <p:cNvSpPr>
              <a:spLocks noChangeArrowheads="1"/>
            </p:cNvSpPr>
            <p:nvPr/>
          </p:nvSpPr>
          <p:spPr bwMode="auto">
            <a:xfrm>
              <a:off x="1833" y="3948"/>
              <a:ext cx="1369" cy="79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Urge’r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On’er !</a:t>
              </a:r>
              <a:endParaRPr lang="en-US"/>
            </a:p>
          </p:txBody>
        </p:sp>
        <p:sp>
          <p:nvSpPr>
            <p:cNvPr id="42036" name="Oval 17"/>
            <p:cNvSpPr>
              <a:spLocks noChangeArrowheads="1"/>
            </p:cNvSpPr>
            <p:nvPr/>
          </p:nvSpPr>
          <p:spPr bwMode="auto">
            <a:xfrm>
              <a:off x="5661" y="57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37" name="AutoShape 18"/>
            <p:cNvSpPr>
              <a:spLocks noChangeArrowheads="1"/>
            </p:cNvSpPr>
            <p:nvPr/>
          </p:nvSpPr>
          <p:spPr bwMode="auto">
            <a:xfrm>
              <a:off x="6021" y="594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On Tracker</a:t>
              </a:r>
              <a:endParaRPr lang="en-US"/>
            </a:p>
          </p:txBody>
        </p:sp>
        <p:sp>
          <p:nvSpPr>
            <p:cNvPr id="42038" name="Oval 19"/>
            <p:cNvSpPr>
              <a:spLocks noChangeArrowheads="1"/>
            </p:cNvSpPr>
            <p:nvPr/>
          </p:nvSpPr>
          <p:spPr bwMode="auto">
            <a:xfrm>
              <a:off x="8049" y="443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39" name="AutoShape 20"/>
            <p:cNvSpPr>
              <a:spLocks noChangeArrowheads="1"/>
            </p:cNvSpPr>
            <p:nvPr/>
          </p:nvSpPr>
          <p:spPr bwMode="auto">
            <a:xfrm>
              <a:off x="8409" y="465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Fact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Finder</a:t>
              </a:r>
              <a:endParaRPr lang="en-US"/>
            </a:p>
          </p:txBody>
        </p:sp>
        <p:sp>
          <p:nvSpPr>
            <p:cNvPr id="42040" name="Oval 21"/>
            <p:cNvSpPr>
              <a:spLocks noChangeArrowheads="1"/>
            </p:cNvSpPr>
            <p:nvPr/>
          </p:nvSpPr>
          <p:spPr bwMode="auto">
            <a:xfrm>
              <a:off x="3573" y="66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41" name="AutoShape 22"/>
            <p:cNvSpPr>
              <a:spLocks noChangeArrowheads="1"/>
            </p:cNvSpPr>
            <p:nvPr/>
          </p:nvSpPr>
          <p:spPr bwMode="auto">
            <a:xfrm>
              <a:off x="3861" y="6844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Reality Checker</a:t>
              </a:r>
              <a:endParaRPr lang="en-US"/>
            </a:p>
          </p:txBody>
        </p:sp>
        <p:sp>
          <p:nvSpPr>
            <p:cNvPr id="42042" name="Oval 23"/>
            <p:cNvSpPr>
              <a:spLocks noChangeArrowheads="1"/>
            </p:cNvSpPr>
            <p:nvPr/>
          </p:nvSpPr>
          <p:spPr bwMode="auto">
            <a:xfrm>
              <a:off x="1395" y="5713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43" name="AutoShape 24"/>
            <p:cNvSpPr>
              <a:spLocks noChangeArrowheads="1"/>
            </p:cNvSpPr>
            <p:nvPr/>
          </p:nvSpPr>
          <p:spPr bwMode="auto">
            <a:xfrm>
              <a:off x="1755" y="6109"/>
              <a:ext cx="1441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Calmer</a:t>
              </a:r>
              <a:endParaRPr lang="en-US"/>
            </a:p>
          </p:txBody>
        </p:sp>
        <p:sp>
          <p:nvSpPr>
            <p:cNvPr id="42044" name="Oval 25"/>
            <p:cNvSpPr>
              <a:spLocks noChangeArrowheads="1"/>
            </p:cNvSpPr>
            <p:nvPr/>
          </p:nvSpPr>
          <p:spPr bwMode="auto">
            <a:xfrm>
              <a:off x="3372" y="4465"/>
              <a:ext cx="2159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45" name="Oval 26"/>
            <p:cNvSpPr>
              <a:spLocks noChangeArrowheads="1"/>
            </p:cNvSpPr>
            <p:nvPr/>
          </p:nvSpPr>
          <p:spPr bwMode="auto">
            <a:xfrm>
              <a:off x="9987" y="5578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46" name="AutoShape 27"/>
            <p:cNvSpPr>
              <a:spLocks noChangeArrowheads="1"/>
            </p:cNvSpPr>
            <p:nvPr/>
          </p:nvSpPr>
          <p:spPr bwMode="auto">
            <a:xfrm>
              <a:off x="10158" y="6034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Encourager</a:t>
              </a:r>
              <a:endParaRPr lang="en-US"/>
            </a:p>
          </p:txBody>
        </p:sp>
        <p:sp>
          <p:nvSpPr>
            <p:cNvPr id="42047" name="Oval 28"/>
            <p:cNvSpPr>
              <a:spLocks noChangeArrowheads="1"/>
            </p:cNvSpPr>
            <p:nvPr/>
          </p:nvSpPr>
          <p:spPr bwMode="auto">
            <a:xfrm>
              <a:off x="7743" y="6484"/>
              <a:ext cx="230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048" name="AutoShape 29"/>
            <p:cNvSpPr>
              <a:spLocks noChangeArrowheads="1"/>
            </p:cNvSpPr>
            <p:nvPr/>
          </p:nvSpPr>
          <p:spPr bwMode="auto">
            <a:xfrm>
              <a:off x="5666" y="1723"/>
              <a:ext cx="1585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Starter Off’er</a:t>
              </a:r>
              <a:endParaRPr lang="en-US"/>
            </a:p>
          </p:txBody>
        </p:sp>
        <p:sp>
          <p:nvSpPr>
            <p:cNvPr id="42049" name="Line 30"/>
            <p:cNvSpPr>
              <a:spLocks noChangeShapeType="1"/>
            </p:cNvSpPr>
            <p:nvPr/>
          </p:nvSpPr>
          <p:spPr bwMode="auto">
            <a:xfrm>
              <a:off x="6483" y="266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0" name="Line 31"/>
            <p:cNvSpPr>
              <a:spLocks noChangeShapeType="1"/>
            </p:cNvSpPr>
            <p:nvPr/>
          </p:nvSpPr>
          <p:spPr bwMode="auto">
            <a:xfrm>
              <a:off x="6339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1" name="Line 32"/>
            <p:cNvSpPr>
              <a:spLocks noChangeShapeType="1"/>
            </p:cNvSpPr>
            <p:nvPr/>
          </p:nvSpPr>
          <p:spPr bwMode="auto">
            <a:xfrm>
              <a:off x="6483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2" name="Line 33"/>
            <p:cNvSpPr>
              <a:spLocks noChangeShapeType="1"/>
            </p:cNvSpPr>
            <p:nvPr/>
          </p:nvSpPr>
          <p:spPr bwMode="auto">
            <a:xfrm flipH="1">
              <a:off x="6339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3" name="Line 34"/>
            <p:cNvSpPr>
              <a:spLocks noChangeShapeType="1"/>
            </p:cNvSpPr>
            <p:nvPr/>
          </p:nvSpPr>
          <p:spPr bwMode="auto">
            <a:xfrm>
              <a:off x="6483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4" name="Line 35"/>
            <p:cNvSpPr>
              <a:spLocks noChangeShapeType="1"/>
            </p:cNvSpPr>
            <p:nvPr/>
          </p:nvSpPr>
          <p:spPr bwMode="auto">
            <a:xfrm>
              <a:off x="2436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5" name="Line 36"/>
            <p:cNvSpPr>
              <a:spLocks noChangeShapeType="1"/>
            </p:cNvSpPr>
            <p:nvPr/>
          </p:nvSpPr>
          <p:spPr bwMode="auto">
            <a:xfrm>
              <a:off x="2292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6" name="Line 37"/>
            <p:cNvSpPr>
              <a:spLocks noChangeShapeType="1"/>
            </p:cNvSpPr>
            <p:nvPr/>
          </p:nvSpPr>
          <p:spPr bwMode="auto">
            <a:xfrm>
              <a:off x="2436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7" name="Line 38"/>
            <p:cNvSpPr>
              <a:spLocks noChangeShapeType="1"/>
            </p:cNvSpPr>
            <p:nvPr/>
          </p:nvSpPr>
          <p:spPr bwMode="auto">
            <a:xfrm flipH="1">
              <a:off x="2292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8" name="Line 39"/>
            <p:cNvSpPr>
              <a:spLocks noChangeShapeType="1"/>
            </p:cNvSpPr>
            <p:nvPr/>
          </p:nvSpPr>
          <p:spPr bwMode="auto">
            <a:xfrm>
              <a:off x="2436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59" name="Line 40"/>
            <p:cNvSpPr>
              <a:spLocks noChangeShapeType="1"/>
            </p:cNvSpPr>
            <p:nvPr/>
          </p:nvSpPr>
          <p:spPr bwMode="auto">
            <a:xfrm>
              <a:off x="10701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60" name="Line 41"/>
            <p:cNvSpPr>
              <a:spLocks noChangeShapeType="1"/>
            </p:cNvSpPr>
            <p:nvPr/>
          </p:nvSpPr>
          <p:spPr bwMode="auto">
            <a:xfrm>
              <a:off x="10557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61" name="Line 42"/>
            <p:cNvSpPr>
              <a:spLocks noChangeShapeType="1"/>
            </p:cNvSpPr>
            <p:nvPr/>
          </p:nvSpPr>
          <p:spPr bwMode="auto">
            <a:xfrm>
              <a:off x="10701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62" name="Line 43"/>
            <p:cNvSpPr>
              <a:spLocks noChangeShapeType="1"/>
            </p:cNvSpPr>
            <p:nvPr/>
          </p:nvSpPr>
          <p:spPr bwMode="auto">
            <a:xfrm flipH="1">
              <a:off x="10557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63" name="Line 44"/>
            <p:cNvSpPr>
              <a:spLocks noChangeShapeType="1"/>
            </p:cNvSpPr>
            <p:nvPr/>
          </p:nvSpPr>
          <p:spPr bwMode="auto">
            <a:xfrm>
              <a:off x="10701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42064" name="Group 45"/>
            <p:cNvGrpSpPr>
              <a:grpSpLocks/>
            </p:cNvGrpSpPr>
            <p:nvPr/>
          </p:nvGrpSpPr>
          <p:grpSpPr bwMode="auto">
            <a:xfrm>
              <a:off x="8405" y="3747"/>
              <a:ext cx="289" cy="577"/>
              <a:chOff x="9360" y="3184"/>
              <a:chExt cx="289" cy="577"/>
            </a:xfrm>
          </p:grpSpPr>
          <p:sp>
            <p:nvSpPr>
              <p:cNvPr id="42144" name="Line 46"/>
              <p:cNvSpPr>
                <a:spLocks noChangeShapeType="1"/>
              </p:cNvSpPr>
              <p:nvPr/>
            </p:nvSpPr>
            <p:spPr bwMode="auto">
              <a:xfrm>
                <a:off x="9504" y="3184"/>
                <a:ext cx="1" cy="43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2145" name="Line 47"/>
              <p:cNvSpPr>
                <a:spLocks noChangeShapeType="1"/>
              </p:cNvSpPr>
              <p:nvPr/>
            </p:nvSpPr>
            <p:spPr bwMode="auto">
              <a:xfrm>
                <a:off x="9360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2146" name="Line 48"/>
              <p:cNvSpPr>
                <a:spLocks noChangeShapeType="1"/>
              </p:cNvSpPr>
              <p:nvPr/>
            </p:nvSpPr>
            <p:spPr bwMode="auto">
              <a:xfrm>
                <a:off x="9504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2147" name="Line 49"/>
              <p:cNvSpPr>
                <a:spLocks noChangeShapeType="1"/>
              </p:cNvSpPr>
              <p:nvPr/>
            </p:nvSpPr>
            <p:spPr bwMode="auto">
              <a:xfrm flipH="1">
                <a:off x="9360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2148" name="Line 50"/>
              <p:cNvSpPr>
                <a:spLocks noChangeShapeType="1"/>
              </p:cNvSpPr>
              <p:nvPr/>
            </p:nvSpPr>
            <p:spPr bwMode="auto">
              <a:xfrm>
                <a:off x="9504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42065" name="Line 51"/>
            <p:cNvSpPr>
              <a:spLocks noChangeShapeType="1"/>
            </p:cNvSpPr>
            <p:nvPr/>
          </p:nvSpPr>
          <p:spPr bwMode="auto">
            <a:xfrm>
              <a:off x="11048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66" name="Line 52"/>
            <p:cNvSpPr>
              <a:spLocks noChangeShapeType="1"/>
            </p:cNvSpPr>
            <p:nvPr/>
          </p:nvSpPr>
          <p:spPr bwMode="auto">
            <a:xfrm>
              <a:off x="10904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67" name="Line 53"/>
            <p:cNvSpPr>
              <a:spLocks noChangeShapeType="1"/>
            </p:cNvSpPr>
            <p:nvPr/>
          </p:nvSpPr>
          <p:spPr bwMode="auto">
            <a:xfrm>
              <a:off x="11048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68" name="Line 54"/>
            <p:cNvSpPr>
              <a:spLocks noChangeShapeType="1"/>
            </p:cNvSpPr>
            <p:nvPr/>
          </p:nvSpPr>
          <p:spPr bwMode="auto">
            <a:xfrm flipH="1">
              <a:off x="10904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69" name="Line 55"/>
            <p:cNvSpPr>
              <a:spLocks noChangeShapeType="1"/>
            </p:cNvSpPr>
            <p:nvPr/>
          </p:nvSpPr>
          <p:spPr bwMode="auto">
            <a:xfrm>
              <a:off x="11048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0" name="Line 56"/>
            <p:cNvSpPr>
              <a:spLocks noChangeShapeType="1"/>
            </p:cNvSpPr>
            <p:nvPr/>
          </p:nvSpPr>
          <p:spPr bwMode="auto">
            <a:xfrm>
              <a:off x="6660" y="48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1" name="Line 57"/>
            <p:cNvSpPr>
              <a:spLocks noChangeShapeType="1"/>
            </p:cNvSpPr>
            <p:nvPr/>
          </p:nvSpPr>
          <p:spPr bwMode="auto">
            <a:xfrm>
              <a:off x="6516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2" name="Line 58"/>
            <p:cNvSpPr>
              <a:spLocks noChangeShapeType="1"/>
            </p:cNvSpPr>
            <p:nvPr/>
          </p:nvSpPr>
          <p:spPr bwMode="auto">
            <a:xfrm>
              <a:off x="6660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3" name="Line 59"/>
            <p:cNvSpPr>
              <a:spLocks noChangeShapeType="1"/>
            </p:cNvSpPr>
            <p:nvPr/>
          </p:nvSpPr>
          <p:spPr bwMode="auto">
            <a:xfrm flipH="1">
              <a:off x="6516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4" name="Line 60"/>
            <p:cNvSpPr>
              <a:spLocks noChangeShapeType="1"/>
            </p:cNvSpPr>
            <p:nvPr/>
          </p:nvSpPr>
          <p:spPr bwMode="auto">
            <a:xfrm>
              <a:off x="6660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5" name="Line 61"/>
            <p:cNvSpPr>
              <a:spLocks noChangeShapeType="1"/>
            </p:cNvSpPr>
            <p:nvPr/>
          </p:nvSpPr>
          <p:spPr bwMode="auto">
            <a:xfrm>
              <a:off x="2550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6" name="Line 62"/>
            <p:cNvSpPr>
              <a:spLocks noChangeShapeType="1"/>
            </p:cNvSpPr>
            <p:nvPr/>
          </p:nvSpPr>
          <p:spPr bwMode="auto">
            <a:xfrm>
              <a:off x="2406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7" name="Line 63"/>
            <p:cNvSpPr>
              <a:spLocks noChangeShapeType="1"/>
            </p:cNvSpPr>
            <p:nvPr/>
          </p:nvSpPr>
          <p:spPr bwMode="auto">
            <a:xfrm>
              <a:off x="2550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8" name="Line 64"/>
            <p:cNvSpPr>
              <a:spLocks noChangeShapeType="1"/>
            </p:cNvSpPr>
            <p:nvPr/>
          </p:nvSpPr>
          <p:spPr bwMode="auto">
            <a:xfrm flipH="1">
              <a:off x="2406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79" name="Line 65"/>
            <p:cNvSpPr>
              <a:spLocks noChangeShapeType="1"/>
            </p:cNvSpPr>
            <p:nvPr/>
          </p:nvSpPr>
          <p:spPr bwMode="auto">
            <a:xfrm>
              <a:off x="2550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0" name="Line 66"/>
            <p:cNvSpPr>
              <a:spLocks noChangeShapeType="1"/>
            </p:cNvSpPr>
            <p:nvPr/>
          </p:nvSpPr>
          <p:spPr bwMode="auto">
            <a:xfrm>
              <a:off x="11157" y="688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1" name="Line 67"/>
            <p:cNvSpPr>
              <a:spLocks noChangeShapeType="1"/>
            </p:cNvSpPr>
            <p:nvPr/>
          </p:nvSpPr>
          <p:spPr bwMode="auto">
            <a:xfrm>
              <a:off x="11013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2" name="Line 68"/>
            <p:cNvSpPr>
              <a:spLocks noChangeShapeType="1"/>
            </p:cNvSpPr>
            <p:nvPr/>
          </p:nvSpPr>
          <p:spPr bwMode="auto">
            <a:xfrm>
              <a:off x="11157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3" name="Line 69"/>
            <p:cNvSpPr>
              <a:spLocks noChangeShapeType="1"/>
            </p:cNvSpPr>
            <p:nvPr/>
          </p:nvSpPr>
          <p:spPr bwMode="auto">
            <a:xfrm flipH="1">
              <a:off x="11013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4" name="Line 70"/>
            <p:cNvSpPr>
              <a:spLocks noChangeShapeType="1"/>
            </p:cNvSpPr>
            <p:nvPr/>
          </p:nvSpPr>
          <p:spPr bwMode="auto">
            <a:xfrm>
              <a:off x="11157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5" name="Line 71"/>
            <p:cNvSpPr>
              <a:spLocks noChangeShapeType="1"/>
            </p:cNvSpPr>
            <p:nvPr/>
          </p:nvSpPr>
          <p:spPr bwMode="auto">
            <a:xfrm>
              <a:off x="8877" y="778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6" name="Line 72"/>
            <p:cNvSpPr>
              <a:spLocks noChangeShapeType="1"/>
            </p:cNvSpPr>
            <p:nvPr/>
          </p:nvSpPr>
          <p:spPr bwMode="auto">
            <a:xfrm>
              <a:off x="8733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7" name="Line 73"/>
            <p:cNvSpPr>
              <a:spLocks noChangeShapeType="1"/>
            </p:cNvSpPr>
            <p:nvPr/>
          </p:nvSpPr>
          <p:spPr bwMode="auto">
            <a:xfrm>
              <a:off x="8877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8" name="Line 74"/>
            <p:cNvSpPr>
              <a:spLocks noChangeShapeType="1"/>
            </p:cNvSpPr>
            <p:nvPr/>
          </p:nvSpPr>
          <p:spPr bwMode="auto">
            <a:xfrm flipH="1">
              <a:off x="8733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89" name="Line 75"/>
            <p:cNvSpPr>
              <a:spLocks noChangeShapeType="1"/>
            </p:cNvSpPr>
            <p:nvPr/>
          </p:nvSpPr>
          <p:spPr bwMode="auto">
            <a:xfrm>
              <a:off x="8877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0" name="Line 76"/>
            <p:cNvSpPr>
              <a:spLocks noChangeShapeType="1"/>
            </p:cNvSpPr>
            <p:nvPr/>
          </p:nvSpPr>
          <p:spPr bwMode="auto">
            <a:xfrm>
              <a:off x="4686" y="79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1" name="Line 77"/>
            <p:cNvSpPr>
              <a:spLocks noChangeShapeType="1"/>
            </p:cNvSpPr>
            <p:nvPr/>
          </p:nvSpPr>
          <p:spPr bwMode="auto">
            <a:xfrm>
              <a:off x="4542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2" name="Line 78"/>
            <p:cNvSpPr>
              <a:spLocks noChangeShapeType="1"/>
            </p:cNvSpPr>
            <p:nvPr/>
          </p:nvSpPr>
          <p:spPr bwMode="auto">
            <a:xfrm>
              <a:off x="4686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3" name="Line 79"/>
            <p:cNvSpPr>
              <a:spLocks noChangeShapeType="1"/>
            </p:cNvSpPr>
            <p:nvPr/>
          </p:nvSpPr>
          <p:spPr bwMode="auto">
            <a:xfrm flipH="1">
              <a:off x="4542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4" name="Line 80"/>
            <p:cNvSpPr>
              <a:spLocks noChangeShapeType="1"/>
            </p:cNvSpPr>
            <p:nvPr/>
          </p:nvSpPr>
          <p:spPr bwMode="auto">
            <a:xfrm>
              <a:off x="4686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5" name="Line 81"/>
            <p:cNvSpPr>
              <a:spLocks noChangeShapeType="1"/>
            </p:cNvSpPr>
            <p:nvPr/>
          </p:nvSpPr>
          <p:spPr bwMode="auto">
            <a:xfrm>
              <a:off x="2493" y="7060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6" name="Line 82"/>
            <p:cNvSpPr>
              <a:spLocks noChangeShapeType="1"/>
            </p:cNvSpPr>
            <p:nvPr/>
          </p:nvSpPr>
          <p:spPr bwMode="auto">
            <a:xfrm>
              <a:off x="2349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7" name="Line 83"/>
            <p:cNvSpPr>
              <a:spLocks noChangeShapeType="1"/>
            </p:cNvSpPr>
            <p:nvPr/>
          </p:nvSpPr>
          <p:spPr bwMode="auto">
            <a:xfrm>
              <a:off x="2493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8" name="Line 84"/>
            <p:cNvSpPr>
              <a:spLocks noChangeShapeType="1"/>
            </p:cNvSpPr>
            <p:nvPr/>
          </p:nvSpPr>
          <p:spPr bwMode="auto">
            <a:xfrm flipH="1">
              <a:off x="2349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099" name="Line 85"/>
            <p:cNvSpPr>
              <a:spLocks noChangeShapeType="1"/>
            </p:cNvSpPr>
            <p:nvPr/>
          </p:nvSpPr>
          <p:spPr bwMode="auto">
            <a:xfrm>
              <a:off x="2493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0" name="Line 86"/>
            <p:cNvSpPr>
              <a:spLocks noChangeShapeType="1"/>
            </p:cNvSpPr>
            <p:nvPr/>
          </p:nvSpPr>
          <p:spPr bwMode="auto">
            <a:xfrm>
              <a:off x="9105" y="574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1" name="Line 87"/>
            <p:cNvSpPr>
              <a:spLocks noChangeShapeType="1"/>
            </p:cNvSpPr>
            <p:nvPr/>
          </p:nvSpPr>
          <p:spPr bwMode="auto">
            <a:xfrm>
              <a:off x="8961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2" name="Line 88"/>
            <p:cNvSpPr>
              <a:spLocks noChangeShapeType="1"/>
            </p:cNvSpPr>
            <p:nvPr/>
          </p:nvSpPr>
          <p:spPr bwMode="auto">
            <a:xfrm>
              <a:off x="9105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3" name="Line 89"/>
            <p:cNvSpPr>
              <a:spLocks noChangeShapeType="1"/>
            </p:cNvSpPr>
            <p:nvPr/>
          </p:nvSpPr>
          <p:spPr bwMode="auto">
            <a:xfrm flipH="1">
              <a:off x="8961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4" name="Line 90"/>
            <p:cNvSpPr>
              <a:spLocks noChangeShapeType="1"/>
            </p:cNvSpPr>
            <p:nvPr/>
          </p:nvSpPr>
          <p:spPr bwMode="auto">
            <a:xfrm>
              <a:off x="9105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5" name="Line 91"/>
            <p:cNvSpPr>
              <a:spLocks noChangeShapeType="1"/>
            </p:cNvSpPr>
            <p:nvPr/>
          </p:nvSpPr>
          <p:spPr bwMode="auto">
            <a:xfrm>
              <a:off x="6717" y="70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6" name="Line 92"/>
            <p:cNvSpPr>
              <a:spLocks noChangeShapeType="1"/>
            </p:cNvSpPr>
            <p:nvPr/>
          </p:nvSpPr>
          <p:spPr bwMode="auto">
            <a:xfrm>
              <a:off x="6573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7" name="Line 93"/>
            <p:cNvSpPr>
              <a:spLocks noChangeShapeType="1"/>
            </p:cNvSpPr>
            <p:nvPr/>
          </p:nvSpPr>
          <p:spPr bwMode="auto">
            <a:xfrm>
              <a:off x="6717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8" name="Line 94"/>
            <p:cNvSpPr>
              <a:spLocks noChangeShapeType="1"/>
            </p:cNvSpPr>
            <p:nvPr/>
          </p:nvSpPr>
          <p:spPr bwMode="auto">
            <a:xfrm flipH="1">
              <a:off x="6573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09" name="Line 95"/>
            <p:cNvSpPr>
              <a:spLocks noChangeShapeType="1"/>
            </p:cNvSpPr>
            <p:nvPr/>
          </p:nvSpPr>
          <p:spPr bwMode="auto">
            <a:xfrm>
              <a:off x="6717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0" name="Line 96"/>
            <p:cNvSpPr>
              <a:spLocks noChangeShapeType="1"/>
            </p:cNvSpPr>
            <p:nvPr/>
          </p:nvSpPr>
          <p:spPr bwMode="auto">
            <a:xfrm>
              <a:off x="4458" y="57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1" name="Line 97"/>
            <p:cNvSpPr>
              <a:spLocks noChangeShapeType="1"/>
            </p:cNvSpPr>
            <p:nvPr/>
          </p:nvSpPr>
          <p:spPr bwMode="auto">
            <a:xfrm>
              <a:off x="4314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2" name="Line 98"/>
            <p:cNvSpPr>
              <a:spLocks noChangeShapeType="1"/>
            </p:cNvSpPr>
            <p:nvPr/>
          </p:nvSpPr>
          <p:spPr bwMode="auto">
            <a:xfrm>
              <a:off x="4458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3" name="Line 99"/>
            <p:cNvSpPr>
              <a:spLocks noChangeShapeType="1"/>
            </p:cNvSpPr>
            <p:nvPr/>
          </p:nvSpPr>
          <p:spPr bwMode="auto">
            <a:xfrm flipH="1">
              <a:off x="4314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4" name="Line 100"/>
            <p:cNvSpPr>
              <a:spLocks noChangeShapeType="1"/>
            </p:cNvSpPr>
            <p:nvPr/>
          </p:nvSpPr>
          <p:spPr bwMode="auto">
            <a:xfrm>
              <a:off x="4458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5" name="Line 101"/>
            <p:cNvSpPr>
              <a:spLocks noChangeShapeType="1"/>
            </p:cNvSpPr>
            <p:nvPr/>
          </p:nvSpPr>
          <p:spPr bwMode="auto">
            <a:xfrm>
              <a:off x="2436" y="916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6" name="Line 102"/>
            <p:cNvSpPr>
              <a:spLocks noChangeShapeType="1"/>
            </p:cNvSpPr>
            <p:nvPr/>
          </p:nvSpPr>
          <p:spPr bwMode="auto">
            <a:xfrm>
              <a:off x="2292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7" name="Line 103"/>
            <p:cNvSpPr>
              <a:spLocks noChangeShapeType="1"/>
            </p:cNvSpPr>
            <p:nvPr/>
          </p:nvSpPr>
          <p:spPr bwMode="auto">
            <a:xfrm>
              <a:off x="2436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8" name="Line 104"/>
            <p:cNvSpPr>
              <a:spLocks noChangeShapeType="1"/>
            </p:cNvSpPr>
            <p:nvPr/>
          </p:nvSpPr>
          <p:spPr bwMode="auto">
            <a:xfrm flipH="1">
              <a:off x="2292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19" name="Line 105"/>
            <p:cNvSpPr>
              <a:spLocks noChangeShapeType="1"/>
            </p:cNvSpPr>
            <p:nvPr/>
          </p:nvSpPr>
          <p:spPr bwMode="auto">
            <a:xfrm>
              <a:off x="2436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20" name="Line 106"/>
            <p:cNvSpPr>
              <a:spLocks noChangeShapeType="1"/>
            </p:cNvSpPr>
            <p:nvPr/>
          </p:nvSpPr>
          <p:spPr bwMode="auto">
            <a:xfrm>
              <a:off x="4572" y="37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21" name="Line 107"/>
            <p:cNvSpPr>
              <a:spLocks noChangeShapeType="1"/>
            </p:cNvSpPr>
            <p:nvPr/>
          </p:nvSpPr>
          <p:spPr bwMode="auto">
            <a:xfrm>
              <a:off x="4428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22" name="Line 108"/>
            <p:cNvSpPr>
              <a:spLocks noChangeShapeType="1"/>
            </p:cNvSpPr>
            <p:nvPr/>
          </p:nvSpPr>
          <p:spPr bwMode="auto">
            <a:xfrm>
              <a:off x="4572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23" name="Line 109"/>
            <p:cNvSpPr>
              <a:spLocks noChangeShapeType="1"/>
            </p:cNvSpPr>
            <p:nvPr/>
          </p:nvSpPr>
          <p:spPr bwMode="auto">
            <a:xfrm flipH="1">
              <a:off x="4428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24" name="Line 110"/>
            <p:cNvSpPr>
              <a:spLocks noChangeShapeType="1"/>
            </p:cNvSpPr>
            <p:nvPr/>
          </p:nvSpPr>
          <p:spPr bwMode="auto">
            <a:xfrm>
              <a:off x="4572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25" name="Oval 111"/>
            <p:cNvSpPr>
              <a:spLocks noChangeArrowheads="1"/>
            </p:cNvSpPr>
            <p:nvPr/>
          </p:nvSpPr>
          <p:spPr bwMode="auto">
            <a:xfrm>
              <a:off x="1380" y="785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126" name="AutoShape 112"/>
            <p:cNvSpPr>
              <a:spLocks noChangeArrowheads="1"/>
            </p:cNvSpPr>
            <p:nvPr/>
          </p:nvSpPr>
          <p:spPr bwMode="auto">
            <a:xfrm>
              <a:off x="3769" y="2727"/>
              <a:ext cx="1585" cy="62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Finisher Off’er</a:t>
              </a:r>
              <a:endParaRPr lang="en-US"/>
            </a:p>
          </p:txBody>
        </p:sp>
        <p:sp>
          <p:nvSpPr>
            <p:cNvPr id="42127" name="Oval 113"/>
            <p:cNvSpPr>
              <a:spLocks noChangeArrowheads="1"/>
            </p:cNvSpPr>
            <p:nvPr/>
          </p:nvSpPr>
          <p:spPr bwMode="auto">
            <a:xfrm>
              <a:off x="10272" y="7630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128" name="Line 114"/>
            <p:cNvSpPr>
              <a:spLocks noChangeShapeType="1"/>
            </p:cNvSpPr>
            <p:nvPr/>
          </p:nvSpPr>
          <p:spPr bwMode="auto">
            <a:xfrm>
              <a:off x="11442" y="8941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29" name="Line 115"/>
            <p:cNvSpPr>
              <a:spLocks noChangeShapeType="1"/>
            </p:cNvSpPr>
            <p:nvPr/>
          </p:nvSpPr>
          <p:spPr bwMode="auto">
            <a:xfrm>
              <a:off x="11298" y="9085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30" name="Line 116"/>
            <p:cNvSpPr>
              <a:spLocks noChangeShapeType="1"/>
            </p:cNvSpPr>
            <p:nvPr/>
          </p:nvSpPr>
          <p:spPr bwMode="auto">
            <a:xfrm>
              <a:off x="11469" y="9085"/>
              <a:ext cx="118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31" name="Line 117"/>
            <p:cNvSpPr>
              <a:spLocks noChangeShapeType="1"/>
            </p:cNvSpPr>
            <p:nvPr/>
          </p:nvSpPr>
          <p:spPr bwMode="auto">
            <a:xfrm flipH="1">
              <a:off x="11298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32" name="Line 118"/>
            <p:cNvSpPr>
              <a:spLocks noChangeShapeType="1"/>
            </p:cNvSpPr>
            <p:nvPr/>
          </p:nvSpPr>
          <p:spPr bwMode="auto">
            <a:xfrm>
              <a:off x="11442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33" name="Oval 119"/>
            <p:cNvSpPr>
              <a:spLocks noChangeArrowheads="1"/>
            </p:cNvSpPr>
            <p:nvPr/>
          </p:nvSpPr>
          <p:spPr bwMode="auto">
            <a:xfrm>
              <a:off x="5481" y="774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2134" name="AutoShape 120"/>
            <p:cNvSpPr>
              <a:spLocks noChangeArrowheads="1"/>
            </p:cNvSpPr>
            <p:nvPr/>
          </p:nvSpPr>
          <p:spPr bwMode="auto">
            <a:xfrm>
              <a:off x="3543" y="4793"/>
              <a:ext cx="1824" cy="638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Quality Advocate</a:t>
              </a:r>
              <a:endParaRPr lang="en-US"/>
            </a:p>
          </p:txBody>
        </p:sp>
        <p:sp>
          <p:nvSpPr>
            <p:cNvPr id="42135" name="Line 121"/>
            <p:cNvSpPr>
              <a:spLocks noChangeShapeType="1"/>
            </p:cNvSpPr>
            <p:nvPr/>
          </p:nvSpPr>
          <p:spPr bwMode="auto">
            <a:xfrm>
              <a:off x="6594" y="905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36" name="Line 122"/>
            <p:cNvSpPr>
              <a:spLocks noChangeShapeType="1"/>
            </p:cNvSpPr>
            <p:nvPr/>
          </p:nvSpPr>
          <p:spPr bwMode="auto">
            <a:xfrm>
              <a:off x="6450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37" name="Line 123"/>
            <p:cNvSpPr>
              <a:spLocks noChangeShapeType="1"/>
            </p:cNvSpPr>
            <p:nvPr/>
          </p:nvSpPr>
          <p:spPr bwMode="auto">
            <a:xfrm>
              <a:off x="6594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38" name="Line 124"/>
            <p:cNvSpPr>
              <a:spLocks noChangeShapeType="1"/>
            </p:cNvSpPr>
            <p:nvPr/>
          </p:nvSpPr>
          <p:spPr bwMode="auto">
            <a:xfrm flipH="1">
              <a:off x="6450" y="948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39" name="Line 125"/>
            <p:cNvSpPr>
              <a:spLocks noChangeShapeType="1"/>
            </p:cNvSpPr>
            <p:nvPr/>
          </p:nvSpPr>
          <p:spPr bwMode="auto">
            <a:xfrm>
              <a:off x="6594" y="9489"/>
              <a:ext cx="145" cy="144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2140" name="AutoShape 126"/>
            <p:cNvSpPr>
              <a:spLocks noChangeArrowheads="1"/>
            </p:cNvSpPr>
            <p:nvPr/>
          </p:nvSpPr>
          <p:spPr bwMode="auto">
            <a:xfrm>
              <a:off x="10478" y="7855"/>
              <a:ext cx="1873" cy="75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Devil’s Advocate</a:t>
              </a:r>
              <a:endParaRPr lang="en-US"/>
            </a:p>
          </p:txBody>
        </p:sp>
        <p:sp>
          <p:nvSpPr>
            <p:cNvPr id="42141" name="AutoShape 127"/>
            <p:cNvSpPr>
              <a:spLocks noChangeArrowheads="1"/>
            </p:cNvSpPr>
            <p:nvPr/>
          </p:nvSpPr>
          <p:spPr bwMode="auto">
            <a:xfrm>
              <a:off x="5532" y="8222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Humorist</a:t>
              </a:r>
              <a:endParaRPr lang="en-US"/>
            </a:p>
          </p:txBody>
        </p:sp>
        <p:sp>
          <p:nvSpPr>
            <p:cNvPr id="42142" name="AutoShape 128"/>
            <p:cNvSpPr>
              <a:spLocks noChangeArrowheads="1"/>
            </p:cNvSpPr>
            <p:nvPr/>
          </p:nvSpPr>
          <p:spPr bwMode="auto">
            <a:xfrm>
              <a:off x="1608" y="8172"/>
              <a:ext cx="1710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300" b="1" i="1">
                  <a:latin typeface="Univers (W1)" charset="0"/>
                </a:rPr>
                <a:t>Culture</a:t>
              </a:r>
            </a:p>
            <a:p>
              <a:pPr algn="ctr"/>
              <a:r>
                <a:rPr lang="en-US" sz="1200" b="1" i="1">
                  <a:latin typeface="Univers (W1)" charset="0"/>
                </a:rPr>
                <a:t>Checker</a:t>
              </a:r>
              <a:endParaRPr lang="en-US"/>
            </a:p>
          </p:txBody>
        </p:sp>
        <p:sp>
          <p:nvSpPr>
            <p:cNvPr id="42143" name="AutoShape 129"/>
            <p:cNvSpPr>
              <a:spLocks noChangeArrowheads="1"/>
            </p:cNvSpPr>
            <p:nvPr/>
          </p:nvSpPr>
          <p:spPr bwMode="auto">
            <a:xfrm>
              <a:off x="7821" y="6874"/>
              <a:ext cx="2017" cy="430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Celebrator</a:t>
              </a:r>
              <a:endParaRPr lang="en-US"/>
            </a:p>
          </p:txBody>
        </p:sp>
      </p:grpSp>
      <p:sp>
        <p:nvSpPr>
          <p:cNvPr id="41986" name="Freeform 130"/>
          <p:cNvSpPr>
            <a:spLocks/>
          </p:cNvSpPr>
          <p:nvPr/>
        </p:nvSpPr>
        <p:spPr bwMode="auto">
          <a:xfrm>
            <a:off x="1042988" y="1484313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87" name="Freeform 131"/>
          <p:cNvSpPr>
            <a:spLocks/>
          </p:cNvSpPr>
          <p:nvPr/>
        </p:nvSpPr>
        <p:spPr bwMode="auto">
          <a:xfrm>
            <a:off x="4932363" y="2133600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88" name="Freeform 132"/>
          <p:cNvSpPr>
            <a:spLocks/>
          </p:cNvSpPr>
          <p:nvPr/>
        </p:nvSpPr>
        <p:spPr bwMode="auto">
          <a:xfrm>
            <a:off x="1116013" y="2924175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89" name="Freeform 133"/>
          <p:cNvSpPr>
            <a:spLocks/>
          </p:cNvSpPr>
          <p:nvPr/>
        </p:nvSpPr>
        <p:spPr bwMode="auto">
          <a:xfrm>
            <a:off x="1116013" y="4149725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0" name="Freeform 134"/>
          <p:cNvSpPr>
            <a:spLocks/>
          </p:cNvSpPr>
          <p:nvPr/>
        </p:nvSpPr>
        <p:spPr bwMode="auto">
          <a:xfrm>
            <a:off x="6659563" y="5373688"/>
            <a:ext cx="1333500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1" name="Freeform 136"/>
          <p:cNvSpPr>
            <a:spLocks/>
          </p:cNvSpPr>
          <p:nvPr/>
        </p:nvSpPr>
        <p:spPr bwMode="auto">
          <a:xfrm>
            <a:off x="1116013" y="1557338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2" name="Freeform 137"/>
          <p:cNvSpPr>
            <a:spLocks/>
          </p:cNvSpPr>
          <p:nvPr/>
        </p:nvSpPr>
        <p:spPr bwMode="auto">
          <a:xfrm>
            <a:off x="3563938" y="14128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3" name="Freeform 138"/>
          <p:cNvSpPr>
            <a:spLocks/>
          </p:cNvSpPr>
          <p:nvPr/>
        </p:nvSpPr>
        <p:spPr bwMode="auto">
          <a:xfrm>
            <a:off x="3635375" y="2852738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4" name="Freeform 139"/>
          <p:cNvSpPr>
            <a:spLocks/>
          </p:cNvSpPr>
          <p:nvPr/>
        </p:nvSpPr>
        <p:spPr bwMode="auto">
          <a:xfrm>
            <a:off x="6516688" y="407670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5" name="Freeform 140"/>
          <p:cNvSpPr>
            <a:spLocks/>
          </p:cNvSpPr>
          <p:nvPr/>
        </p:nvSpPr>
        <p:spPr bwMode="auto">
          <a:xfrm>
            <a:off x="3635375" y="5516563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6" name="Freeform 142"/>
          <p:cNvSpPr>
            <a:spLocks/>
          </p:cNvSpPr>
          <p:nvPr/>
        </p:nvSpPr>
        <p:spPr bwMode="auto">
          <a:xfrm>
            <a:off x="6443663" y="29241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7" name="Freeform 143"/>
          <p:cNvSpPr>
            <a:spLocks/>
          </p:cNvSpPr>
          <p:nvPr/>
        </p:nvSpPr>
        <p:spPr bwMode="auto">
          <a:xfrm>
            <a:off x="1116013" y="5516563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8" name="Freeform 144"/>
          <p:cNvSpPr>
            <a:spLocks/>
          </p:cNvSpPr>
          <p:nvPr/>
        </p:nvSpPr>
        <p:spPr bwMode="auto">
          <a:xfrm>
            <a:off x="1187450" y="1628775"/>
            <a:ext cx="936625" cy="21590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999" name="Freeform 145"/>
          <p:cNvSpPr>
            <a:spLocks/>
          </p:cNvSpPr>
          <p:nvPr/>
        </p:nvSpPr>
        <p:spPr bwMode="auto">
          <a:xfrm>
            <a:off x="3635375" y="1484313"/>
            <a:ext cx="1223963" cy="28892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00" name="Freeform 147"/>
          <p:cNvSpPr>
            <a:spLocks/>
          </p:cNvSpPr>
          <p:nvPr/>
        </p:nvSpPr>
        <p:spPr bwMode="auto">
          <a:xfrm>
            <a:off x="3708400" y="5589588"/>
            <a:ext cx="1223963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01" name="Freeform 148"/>
          <p:cNvSpPr>
            <a:spLocks/>
          </p:cNvSpPr>
          <p:nvPr/>
        </p:nvSpPr>
        <p:spPr bwMode="auto">
          <a:xfrm>
            <a:off x="1116013" y="5589588"/>
            <a:ext cx="1044575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02" name="Freeform 149"/>
          <p:cNvSpPr>
            <a:spLocks/>
          </p:cNvSpPr>
          <p:nvPr/>
        </p:nvSpPr>
        <p:spPr bwMode="auto">
          <a:xfrm>
            <a:off x="5111750" y="4652963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03" name="Freeform 150"/>
          <p:cNvSpPr>
            <a:spLocks/>
          </p:cNvSpPr>
          <p:nvPr/>
        </p:nvSpPr>
        <p:spPr bwMode="auto">
          <a:xfrm>
            <a:off x="6551613" y="3049588"/>
            <a:ext cx="1189037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04" name="Freeform 151"/>
          <p:cNvSpPr>
            <a:spLocks/>
          </p:cNvSpPr>
          <p:nvPr/>
        </p:nvSpPr>
        <p:spPr bwMode="auto">
          <a:xfrm>
            <a:off x="3706813" y="1557338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05" name="Freeform 152"/>
          <p:cNvSpPr>
            <a:spLocks/>
          </p:cNvSpPr>
          <p:nvPr/>
        </p:nvSpPr>
        <p:spPr bwMode="auto">
          <a:xfrm>
            <a:off x="1116013" y="1700213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06" name="Freeform 153"/>
          <p:cNvSpPr>
            <a:spLocks/>
          </p:cNvSpPr>
          <p:nvPr/>
        </p:nvSpPr>
        <p:spPr bwMode="auto">
          <a:xfrm>
            <a:off x="6588125" y="414972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07" name="Text Box 154"/>
          <p:cNvSpPr txBox="1">
            <a:spLocks noChangeArrowheads="1"/>
          </p:cNvSpPr>
          <p:nvPr/>
        </p:nvSpPr>
        <p:spPr bwMode="auto">
          <a:xfrm>
            <a:off x="2413000" y="446088"/>
            <a:ext cx="788988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Sally</a:t>
            </a:r>
          </a:p>
        </p:txBody>
      </p:sp>
      <p:sp>
        <p:nvSpPr>
          <p:cNvPr id="42008" name="Text Box 155"/>
          <p:cNvSpPr txBox="1">
            <a:spLocks noChangeArrowheads="1"/>
          </p:cNvSpPr>
          <p:nvPr/>
        </p:nvSpPr>
        <p:spPr bwMode="auto">
          <a:xfrm>
            <a:off x="3838575" y="481013"/>
            <a:ext cx="80645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Mark</a:t>
            </a:r>
          </a:p>
        </p:txBody>
      </p:sp>
      <p:sp>
        <p:nvSpPr>
          <p:cNvPr id="42009" name="Text Box 156"/>
          <p:cNvSpPr txBox="1">
            <a:spLocks noChangeArrowheads="1"/>
          </p:cNvSpPr>
          <p:nvPr/>
        </p:nvSpPr>
        <p:spPr bwMode="auto">
          <a:xfrm>
            <a:off x="5294313" y="409575"/>
            <a:ext cx="774700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Lucy</a:t>
            </a:r>
          </a:p>
        </p:txBody>
      </p:sp>
      <p:sp>
        <p:nvSpPr>
          <p:cNvPr id="42010" name="Text Box 157"/>
          <p:cNvSpPr txBox="1">
            <a:spLocks noChangeArrowheads="1"/>
          </p:cNvSpPr>
          <p:nvPr/>
        </p:nvSpPr>
        <p:spPr bwMode="auto">
          <a:xfrm>
            <a:off x="6732588" y="404813"/>
            <a:ext cx="8366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Rose</a:t>
            </a:r>
          </a:p>
        </p:txBody>
      </p:sp>
      <p:sp>
        <p:nvSpPr>
          <p:cNvPr id="42011" name="Freeform 158"/>
          <p:cNvSpPr>
            <a:spLocks/>
          </p:cNvSpPr>
          <p:nvPr/>
        </p:nvSpPr>
        <p:spPr bwMode="auto">
          <a:xfrm>
            <a:off x="6588125" y="333375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12" name="Freeform 159"/>
          <p:cNvSpPr>
            <a:spLocks/>
          </p:cNvSpPr>
          <p:nvPr/>
        </p:nvSpPr>
        <p:spPr bwMode="auto">
          <a:xfrm>
            <a:off x="5076825" y="338138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13" name="Freeform 160"/>
          <p:cNvSpPr>
            <a:spLocks/>
          </p:cNvSpPr>
          <p:nvPr/>
        </p:nvSpPr>
        <p:spPr bwMode="auto">
          <a:xfrm>
            <a:off x="2195513" y="40481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14" name="Freeform 161"/>
          <p:cNvSpPr>
            <a:spLocks/>
          </p:cNvSpPr>
          <p:nvPr/>
        </p:nvSpPr>
        <p:spPr bwMode="auto">
          <a:xfrm>
            <a:off x="3563938" y="33655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015" name="Text Box 162"/>
          <p:cNvSpPr txBox="1">
            <a:spLocks noChangeArrowheads="1"/>
          </p:cNvSpPr>
          <p:nvPr/>
        </p:nvSpPr>
        <p:spPr bwMode="auto">
          <a:xfrm>
            <a:off x="2268538" y="836613"/>
            <a:ext cx="251936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Notice the 6 gaps</a:t>
            </a:r>
          </a:p>
        </p:txBody>
      </p:sp>
      <p:sp>
        <p:nvSpPr>
          <p:cNvPr id="42016" name="Line 163"/>
          <p:cNvSpPr>
            <a:spLocks noChangeShapeType="1"/>
          </p:cNvSpPr>
          <p:nvPr/>
        </p:nvSpPr>
        <p:spPr bwMode="auto">
          <a:xfrm>
            <a:off x="4643438" y="1125538"/>
            <a:ext cx="1584325" cy="57467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2017" name="Line 164"/>
          <p:cNvSpPr>
            <a:spLocks noChangeShapeType="1"/>
          </p:cNvSpPr>
          <p:nvPr/>
        </p:nvSpPr>
        <p:spPr bwMode="auto">
          <a:xfrm>
            <a:off x="4643438" y="1125538"/>
            <a:ext cx="1081087" cy="22320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2018" name="Line 165"/>
          <p:cNvSpPr>
            <a:spLocks noChangeShapeType="1"/>
          </p:cNvSpPr>
          <p:nvPr/>
        </p:nvSpPr>
        <p:spPr bwMode="auto">
          <a:xfrm flipH="1">
            <a:off x="4572000" y="1125538"/>
            <a:ext cx="71438" cy="30241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2019" name="Line 166"/>
          <p:cNvSpPr>
            <a:spLocks noChangeShapeType="1"/>
          </p:cNvSpPr>
          <p:nvPr/>
        </p:nvSpPr>
        <p:spPr bwMode="auto">
          <a:xfrm flipH="1">
            <a:off x="3348038" y="1125538"/>
            <a:ext cx="1295400" cy="36718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2020" name="Line 167"/>
          <p:cNvSpPr>
            <a:spLocks noChangeShapeType="1"/>
          </p:cNvSpPr>
          <p:nvPr/>
        </p:nvSpPr>
        <p:spPr bwMode="auto">
          <a:xfrm flipH="1">
            <a:off x="3348038" y="1125538"/>
            <a:ext cx="1295400" cy="23034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2021" name="Line 168"/>
          <p:cNvSpPr>
            <a:spLocks noChangeShapeType="1"/>
          </p:cNvSpPr>
          <p:nvPr/>
        </p:nvSpPr>
        <p:spPr bwMode="auto">
          <a:xfrm flipH="1">
            <a:off x="3419475" y="1125538"/>
            <a:ext cx="1223963" cy="10080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033" name="Group 2"/>
          <p:cNvGrpSpPr>
            <a:grpSpLocks/>
          </p:cNvGrpSpPr>
          <p:nvPr/>
        </p:nvGrpSpPr>
        <p:grpSpPr bwMode="auto">
          <a:xfrm>
            <a:off x="960438" y="1428750"/>
            <a:ext cx="7140575" cy="5313363"/>
            <a:chOff x="1341" y="1377"/>
            <a:chExt cx="11245" cy="8369"/>
          </a:xfrm>
        </p:grpSpPr>
        <p:sp>
          <p:nvSpPr>
            <p:cNvPr id="44070" name="Oval 3"/>
            <p:cNvSpPr>
              <a:spLocks noChangeArrowheads="1"/>
            </p:cNvSpPr>
            <p:nvPr/>
          </p:nvSpPr>
          <p:spPr bwMode="auto">
            <a:xfrm>
              <a:off x="3417" y="2289"/>
              <a:ext cx="2305" cy="1441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71" name="Oval 4"/>
            <p:cNvSpPr>
              <a:spLocks noChangeArrowheads="1"/>
            </p:cNvSpPr>
            <p:nvPr/>
          </p:nvSpPr>
          <p:spPr bwMode="auto">
            <a:xfrm>
              <a:off x="9591" y="1557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72" name="AutoShape 5"/>
            <p:cNvSpPr>
              <a:spLocks noChangeArrowheads="1"/>
            </p:cNvSpPr>
            <p:nvPr/>
          </p:nvSpPr>
          <p:spPr bwMode="auto">
            <a:xfrm>
              <a:off x="9879" y="1773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Logic Checker</a:t>
              </a:r>
              <a:endParaRPr lang="en-US"/>
            </a:p>
          </p:txBody>
        </p:sp>
        <p:sp>
          <p:nvSpPr>
            <p:cNvPr id="44073" name="Oval 6"/>
            <p:cNvSpPr>
              <a:spLocks noChangeArrowheads="1"/>
            </p:cNvSpPr>
            <p:nvPr/>
          </p:nvSpPr>
          <p:spPr bwMode="auto">
            <a:xfrm>
              <a:off x="5301" y="1377"/>
              <a:ext cx="2305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74" name="Oval 7"/>
            <p:cNvSpPr>
              <a:spLocks noChangeArrowheads="1"/>
            </p:cNvSpPr>
            <p:nvPr/>
          </p:nvSpPr>
          <p:spPr bwMode="auto">
            <a:xfrm>
              <a:off x="1341" y="150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75" name="AutoShape 8"/>
            <p:cNvSpPr>
              <a:spLocks noChangeArrowheads="1"/>
            </p:cNvSpPr>
            <p:nvPr/>
          </p:nvSpPr>
          <p:spPr bwMode="auto">
            <a:xfrm>
              <a:off x="1497" y="1878"/>
              <a:ext cx="1797" cy="602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600" tIns="3600" rIns="3600" bIns="3600"/>
            <a:lstStyle/>
            <a:p>
              <a:pPr algn="ctr"/>
              <a:r>
                <a:rPr lang="en-US" sz="1400" b="1" i="1">
                  <a:latin typeface="Univers (W1)" charset="0"/>
                </a:rPr>
                <a:t>Ideas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Generator</a:t>
              </a:r>
              <a:endParaRPr lang="en-US"/>
            </a:p>
          </p:txBody>
        </p:sp>
        <p:sp>
          <p:nvSpPr>
            <p:cNvPr id="44076" name="Oval 9"/>
            <p:cNvSpPr>
              <a:spLocks noChangeArrowheads="1"/>
            </p:cNvSpPr>
            <p:nvPr/>
          </p:nvSpPr>
          <p:spPr bwMode="auto">
            <a:xfrm>
              <a:off x="7460" y="2460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77" name="AutoShape 10"/>
            <p:cNvSpPr>
              <a:spLocks noChangeArrowheads="1"/>
            </p:cNvSpPr>
            <p:nvPr/>
          </p:nvSpPr>
          <p:spPr bwMode="auto">
            <a:xfrm>
              <a:off x="7964" y="2892"/>
              <a:ext cx="1153" cy="43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Do’er</a:t>
              </a:r>
              <a:endParaRPr lang="en-US"/>
            </a:p>
          </p:txBody>
        </p:sp>
        <p:sp>
          <p:nvSpPr>
            <p:cNvPr id="44078" name="Oval 11"/>
            <p:cNvSpPr>
              <a:spLocks noChangeArrowheads="1"/>
            </p:cNvSpPr>
            <p:nvPr/>
          </p:nvSpPr>
          <p:spPr bwMode="auto">
            <a:xfrm>
              <a:off x="9930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79" name="AutoShape 12"/>
            <p:cNvSpPr>
              <a:spLocks noChangeArrowheads="1"/>
            </p:cNvSpPr>
            <p:nvPr/>
          </p:nvSpPr>
          <p:spPr bwMode="auto">
            <a:xfrm>
              <a:off x="10074" y="4092"/>
              <a:ext cx="1873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Visionary</a:t>
              </a:r>
              <a:endParaRPr lang="en-US"/>
            </a:p>
          </p:txBody>
        </p:sp>
        <p:sp>
          <p:nvSpPr>
            <p:cNvPr id="44080" name="Oval 13"/>
            <p:cNvSpPr>
              <a:spLocks noChangeArrowheads="1"/>
            </p:cNvSpPr>
            <p:nvPr/>
          </p:nvSpPr>
          <p:spPr bwMode="auto">
            <a:xfrm>
              <a:off x="5553" y="3562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81" name="AutoShape 14"/>
            <p:cNvSpPr>
              <a:spLocks noChangeArrowheads="1"/>
            </p:cNvSpPr>
            <p:nvPr/>
          </p:nvSpPr>
          <p:spPr bwMode="auto">
            <a:xfrm>
              <a:off x="5949" y="3778"/>
              <a:ext cx="1369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Team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Weaver</a:t>
              </a:r>
              <a:endParaRPr lang="en-US"/>
            </a:p>
          </p:txBody>
        </p:sp>
        <p:sp>
          <p:nvSpPr>
            <p:cNvPr id="44082" name="Oval 15"/>
            <p:cNvSpPr>
              <a:spLocks noChangeArrowheads="1"/>
            </p:cNvSpPr>
            <p:nvPr/>
          </p:nvSpPr>
          <p:spPr bwMode="auto">
            <a:xfrm>
              <a:off x="1437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83" name="AutoShape 16"/>
            <p:cNvSpPr>
              <a:spLocks noChangeArrowheads="1"/>
            </p:cNvSpPr>
            <p:nvPr/>
          </p:nvSpPr>
          <p:spPr bwMode="auto">
            <a:xfrm>
              <a:off x="1833" y="3948"/>
              <a:ext cx="1369" cy="79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Urge’r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On’er !</a:t>
              </a:r>
              <a:endParaRPr lang="en-US"/>
            </a:p>
          </p:txBody>
        </p:sp>
        <p:sp>
          <p:nvSpPr>
            <p:cNvPr id="44084" name="Oval 17"/>
            <p:cNvSpPr>
              <a:spLocks noChangeArrowheads="1"/>
            </p:cNvSpPr>
            <p:nvPr/>
          </p:nvSpPr>
          <p:spPr bwMode="auto">
            <a:xfrm>
              <a:off x="5661" y="57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85" name="AutoShape 18"/>
            <p:cNvSpPr>
              <a:spLocks noChangeArrowheads="1"/>
            </p:cNvSpPr>
            <p:nvPr/>
          </p:nvSpPr>
          <p:spPr bwMode="auto">
            <a:xfrm>
              <a:off x="6021" y="594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On Tracker</a:t>
              </a:r>
              <a:endParaRPr lang="en-US"/>
            </a:p>
          </p:txBody>
        </p:sp>
        <p:sp>
          <p:nvSpPr>
            <p:cNvPr id="44086" name="Oval 19"/>
            <p:cNvSpPr>
              <a:spLocks noChangeArrowheads="1"/>
            </p:cNvSpPr>
            <p:nvPr/>
          </p:nvSpPr>
          <p:spPr bwMode="auto">
            <a:xfrm>
              <a:off x="8049" y="443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87" name="AutoShape 20"/>
            <p:cNvSpPr>
              <a:spLocks noChangeArrowheads="1"/>
            </p:cNvSpPr>
            <p:nvPr/>
          </p:nvSpPr>
          <p:spPr bwMode="auto">
            <a:xfrm>
              <a:off x="8409" y="465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Fact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Finder</a:t>
              </a:r>
              <a:endParaRPr lang="en-US"/>
            </a:p>
          </p:txBody>
        </p:sp>
        <p:sp>
          <p:nvSpPr>
            <p:cNvPr id="44088" name="Oval 21"/>
            <p:cNvSpPr>
              <a:spLocks noChangeArrowheads="1"/>
            </p:cNvSpPr>
            <p:nvPr/>
          </p:nvSpPr>
          <p:spPr bwMode="auto">
            <a:xfrm>
              <a:off x="3573" y="66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89" name="AutoShape 22"/>
            <p:cNvSpPr>
              <a:spLocks noChangeArrowheads="1"/>
            </p:cNvSpPr>
            <p:nvPr/>
          </p:nvSpPr>
          <p:spPr bwMode="auto">
            <a:xfrm>
              <a:off x="3861" y="6844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Reality Checker</a:t>
              </a:r>
              <a:endParaRPr lang="en-US"/>
            </a:p>
          </p:txBody>
        </p:sp>
        <p:sp>
          <p:nvSpPr>
            <p:cNvPr id="44090" name="Oval 23"/>
            <p:cNvSpPr>
              <a:spLocks noChangeArrowheads="1"/>
            </p:cNvSpPr>
            <p:nvPr/>
          </p:nvSpPr>
          <p:spPr bwMode="auto">
            <a:xfrm>
              <a:off x="1395" y="5713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91" name="AutoShape 24"/>
            <p:cNvSpPr>
              <a:spLocks noChangeArrowheads="1"/>
            </p:cNvSpPr>
            <p:nvPr/>
          </p:nvSpPr>
          <p:spPr bwMode="auto">
            <a:xfrm>
              <a:off x="1755" y="6109"/>
              <a:ext cx="1441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Calmer</a:t>
              </a:r>
              <a:endParaRPr lang="en-US"/>
            </a:p>
          </p:txBody>
        </p:sp>
        <p:sp>
          <p:nvSpPr>
            <p:cNvPr id="44092" name="Oval 25"/>
            <p:cNvSpPr>
              <a:spLocks noChangeArrowheads="1"/>
            </p:cNvSpPr>
            <p:nvPr/>
          </p:nvSpPr>
          <p:spPr bwMode="auto">
            <a:xfrm>
              <a:off x="3372" y="4465"/>
              <a:ext cx="2159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93" name="Oval 26"/>
            <p:cNvSpPr>
              <a:spLocks noChangeArrowheads="1"/>
            </p:cNvSpPr>
            <p:nvPr/>
          </p:nvSpPr>
          <p:spPr bwMode="auto">
            <a:xfrm>
              <a:off x="9987" y="5578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94" name="AutoShape 27"/>
            <p:cNvSpPr>
              <a:spLocks noChangeArrowheads="1"/>
            </p:cNvSpPr>
            <p:nvPr/>
          </p:nvSpPr>
          <p:spPr bwMode="auto">
            <a:xfrm>
              <a:off x="10158" y="6034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Encourager</a:t>
              </a:r>
              <a:endParaRPr lang="en-US"/>
            </a:p>
          </p:txBody>
        </p:sp>
        <p:sp>
          <p:nvSpPr>
            <p:cNvPr id="44095" name="Oval 28"/>
            <p:cNvSpPr>
              <a:spLocks noChangeArrowheads="1"/>
            </p:cNvSpPr>
            <p:nvPr/>
          </p:nvSpPr>
          <p:spPr bwMode="auto">
            <a:xfrm>
              <a:off x="7743" y="6484"/>
              <a:ext cx="230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096" name="AutoShape 29"/>
            <p:cNvSpPr>
              <a:spLocks noChangeArrowheads="1"/>
            </p:cNvSpPr>
            <p:nvPr/>
          </p:nvSpPr>
          <p:spPr bwMode="auto">
            <a:xfrm>
              <a:off x="5666" y="1723"/>
              <a:ext cx="1585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Starter Off’er</a:t>
              </a:r>
              <a:endParaRPr lang="en-US"/>
            </a:p>
          </p:txBody>
        </p:sp>
        <p:sp>
          <p:nvSpPr>
            <p:cNvPr id="44097" name="Line 30"/>
            <p:cNvSpPr>
              <a:spLocks noChangeShapeType="1"/>
            </p:cNvSpPr>
            <p:nvPr/>
          </p:nvSpPr>
          <p:spPr bwMode="auto">
            <a:xfrm>
              <a:off x="6483" y="266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098" name="Line 31"/>
            <p:cNvSpPr>
              <a:spLocks noChangeShapeType="1"/>
            </p:cNvSpPr>
            <p:nvPr/>
          </p:nvSpPr>
          <p:spPr bwMode="auto">
            <a:xfrm>
              <a:off x="6339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099" name="Line 32"/>
            <p:cNvSpPr>
              <a:spLocks noChangeShapeType="1"/>
            </p:cNvSpPr>
            <p:nvPr/>
          </p:nvSpPr>
          <p:spPr bwMode="auto">
            <a:xfrm>
              <a:off x="6483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0" name="Line 33"/>
            <p:cNvSpPr>
              <a:spLocks noChangeShapeType="1"/>
            </p:cNvSpPr>
            <p:nvPr/>
          </p:nvSpPr>
          <p:spPr bwMode="auto">
            <a:xfrm flipH="1">
              <a:off x="6339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1" name="Line 34"/>
            <p:cNvSpPr>
              <a:spLocks noChangeShapeType="1"/>
            </p:cNvSpPr>
            <p:nvPr/>
          </p:nvSpPr>
          <p:spPr bwMode="auto">
            <a:xfrm>
              <a:off x="6483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2" name="Line 35"/>
            <p:cNvSpPr>
              <a:spLocks noChangeShapeType="1"/>
            </p:cNvSpPr>
            <p:nvPr/>
          </p:nvSpPr>
          <p:spPr bwMode="auto">
            <a:xfrm>
              <a:off x="2436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3" name="Line 36"/>
            <p:cNvSpPr>
              <a:spLocks noChangeShapeType="1"/>
            </p:cNvSpPr>
            <p:nvPr/>
          </p:nvSpPr>
          <p:spPr bwMode="auto">
            <a:xfrm>
              <a:off x="2292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4" name="Line 37"/>
            <p:cNvSpPr>
              <a:spLocks noChangeShapeType="1"/>
            </p:cNvSpPr>
            <p:nvPr/>
          </p:nvSpPr>
          <p:spPr bwMode="auto">
            <a:xfrm>
              <a:off x="2436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5" name="Line 38"/>
            <p:cNvSpPr>
              <a:spLocks noChangeShapeType="1"/>
            </p:cNvSpPr>
            <p:nvPr/>
          </p:nvSpPr>
          <p:spPr bwMode="auto">
            <a:xfrm flipH="1">
              <a:off x="2292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6" name="Line 39"/>
            <p:cNvSpPr>
              <a:spLocks noChangeShapeType="1"/>
            </p:cNvSpPr>
            <p:nvPr/>
          </p:nvSpPr>
          <p:spPr bwMode="auto">
            <a:xfrm>
              <a:off x="2436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7" name="Line 40"/>
            <p:cNvSpPr>
              <a:spLocks noChangeShapeType="1"/>
            </p:cNvSpPr>
            <p:nvPr/>
          </p:nvSpPr>
          <p:spPr bwMode="auto">
            <a:xfrm>
              <a:off x="10701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8" name="Line 41"/>
            <p:cNvSpPr>
              <a:spLocks noChangeShapeType="1"/>
            </p:cNvSpPr>
            <p:nvPr/>
          </p:nvSpPr>
          <p:spPr bwMode="auto">
            <a:xfrm>
              <a:off x="10557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09" name="Line 42"/>
            <p:cNvSpPr>
              <a:spLocks noChangeShapeType="1"/>
            </p:cNvSpPr>
            <p:nvPr/>
          </p:nvSpPr>
          <p:spPr bwMode="auto">
            <a:xfrm>
              <a:off x="10701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10" name="Line 43"/>
            <p:cNvSpPr>
              <a:spLocks noChangeShapeType="1"/>
            </p:cNvSpPr>
            <p:nvPr/>
          </p:nvSpPr>
          <p:spPr bwMode="auto">
            <a:xfrm flipH="1">
              <a:off x="10557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11" name="Line 44"/>
            <p:cNvSpPr>
              <a:spLocks noChangeShapeType="1"/>
            </p:cNvSpPr>
            <p:nvPr/>
          </p:nvSpPr>
          <p:spPr bwMode="auto">
            <a:xfrm>
              <a:off x="10701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44112" name="Group 45"/>
            <p:cNvGrpSpPr>
              <a:grpSpLocks/>
            </p:cNvGrpSpPr>
            <p:nvPr/>
          </p:nvGrpSpPr>
          <p:grpSpPr bwMode="auto">
            <a:xfrm>
              <a:off x="8405" y="3747"/>
              <a:ext cx="289" cy="577"/>
              <a:chOff x="9360" y="3184"/>
              <a:chExt cx="289" cy="577"/>
            </a:xfrm>
          </p:grpSpPr>
          <p:sp>
            <p:nvSpPr>
              <p:cNvPr id="44192" name="Line 46"/>
              <p:cNvSpPr>
                <a:spLocks noChangeShapeType="1"/>
              </p:cNvSpPr>
              <p:nvPr/>
            </p:nvSpPr>
            <p:spPr bwMode="auto">
              <a:xfrm>
                <a:off x="9504" y="3184"/>
                <a:ext cx="1" cy="43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4193" name="Line 47"/>
              <p:cNvSpPr>
                <a:spLocks noChangeShapeType="1"/>
              </p:cNvSpPr>
              <p:nvPr/>
            </p:nvSpPr>
            <p:spPr bwMode="auto">
              <a:xfrm>
                <a:off x="9360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4194" name="Line 48"/>
              <p:cNvSpPr>
                <a:spLocks noChangeShapeType="1"/>
              </p:cNvSpPr>
              <p:nvPr/>
            </p:nvSpPr>
            <p:spPr bwMode="auto">
              <a:xfrm>
                <a:off x="9504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4195" name="Line 49"/>
              <p:cNvSpPr>
                <a:spLocks noChangeShapeType="1"/>
              </p:cNvSpPr>
              <p:nvPr/>
            </p:nvSpPr>
            <p:spPr bwMode="auto">
              <a:xfrm flipH="1">
                <a:off x="9360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4196" name="Line 50"/>
              <p:cNvSpPr>
                <a:spLocks noChangeShapeType="1"/>
              </p:cNvSpPr>
              <p:nvPr/>
            </p:nvSpPr>
            <p:spPr bwMode="auto">
              <a:xfrm>
                <a:off x="9504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44113" name="Line 51"/>
            <p:cNvSpPr>
              <a:spLocks noChangeShapeType="1"/>
            </p:cNvSpPr>
            <p:nvPr/>
          </p:nvSpPr>
          <p:spPr bwMode="auto">
            <a:xfrm>
              <a:off x="11048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14" name="Line 52"/>
            <p:cNvSpPr>
              <a:spLocks noChangeShapeType="1"/>
            </p:cNvSpPr>
            <p:nvPr/>
          </p:nvSpPr>
          <p:spPr bwMode="auto">
            <a:xfrm>
              <a:off x="10904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15" name="Line 53"/>
            <p:cNvSpPr>
              <a:spLocks noChangeShapeType="1"/>
            </p:cNvSpPr>
            <p:nvPr/>
          </p:nvSpPr>
          <p:spPr bwMode="auto">
            <a:xfrm>
              <a:off x="11048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16" name="Line 54"/>
            <p:cNvSpPr>
              <a:spLocks noChangeShapeType="1"/>
            </p:cNvSpPr>
            <p:nvPr/>
          </p:nvSpPr>
          <p:spPr bwMode="auto">
            <a:xfrm flipH="1">
              <a:off x="10904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17" name="Line 55"/>
            <p:cNvSpPr>
              <a:spLocks noChangeShapeType="1"/>
            </p:cNvSpPr>
            <p:nvPr/>
          </p:nvSpPr>
          <p:spPr bwMode="auto">
            <a:xfrm>
              <a:off x="11048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18" name="Line 56"/>
            <p:cNvSpPr>
              <a:spLocks noChangeShapeType="1"/>
            </p:cNvSpPr>
            <p:nvPr/>
          </p:nvSpPr>
          <p:spPr bwMode="auto">
            <a:xfrm>
              <a:off x="6660" y="48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19" name="Line 57"/>
            <p:cNvSpPr>
              <a:spLocks noChangeShapeType="1"/>
            </p:cNvSpPr>
            <p:nvPr/>
          </p:nvSpPr>
          <p:spPr bwMode="auto">
            <a:xfrm>
              <a:off x="6516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0" name="Line 58"/>
            <p:cNvSpPr>
              <a:spLocks noChangeShapeType="1"/>
            </p:cNvSpPr>
            <p:nvPr/>
          </p:nvSpPr>
          <p:spPr bwMode="auto">
            <a:xfrm>
              <a:off x="6660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1" name="Line 59"/>
            <p:cNvSpPr>
              <a:spLocks noChangeShapeType="1"/>
            </p:cNvSpPr>
            <p:nvPr/>
          </p:nvSpPr>
          <p:spPr bwMode="auto">
            <a:xfrm flipH="1">
              <a:off x="6516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2" name="Line 60"/>
            <p:cNvSpPr>
              <a:spLocks noChangeShapeType="1"/>
            </p:cNvSpPr>
            <p:nvPr/>
          </p:nvSpPr>
          <p:spPr bwMode="auto">
            <a:xfrm>
              <a:off x="6660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3" name="Line 61"/>
            <p:cNvSpPr>
              <a:spLocks noChangeShapeType="1"/>
            </p:cNvSpPr>
            <p:nvPr/>
          </p:nvSpPr>
          <p:spPr bwMode="auto">
            <a:xfrm>
              <a:off x="2550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4" name="Line 62"/>
            <p:cNvSpPr>
              <a:spLocks noChangeShapeType="1"/>
            </p:cNvSpPr>
            <p:nvPr/>
          </p:nvSpPr>
          <p:spPr bwMode="auto">
            <a:xfrm>
              <a:off x="2406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5" name="Line 63"/>
            <p:cNvSpPr>
              <a:spLocks noChangeShapeType="1"/>
            </p:cNvSpPr>
            <p:nvPr/>
          </p:nvSpPr>
          <p:spPr bwMode="auto">
            <a:xfrm>
              <a:off x="2550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6" name="Line 64"/>
            <p:cNvSpPr>
              <a:spLocks noChangeShapeType="1"/>
            </p:cNvSpPr>
            <p:nvPr/>
          </p:nvSpPr>
          <p:spPr bwMode="auto">
            <a:xfrm flipH="1">
              <a:off x="2406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7" name="Line 65"/>
            <p:cNvSpPr>
              <a:spLocks noChangeShapeType="1"/>
            </p:cNvSpPr>
            <p:nvPr/>
          </p:nvSpPr>
          <p:spPr bwMode="auto">
            <a:xfrm>
              <a:off x="2550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8" name="Line 66"/>
            <p:cNvSpPr>
              <a:spLocks noChangeShapeType="1"/>
            </p:cNvSpPr>
            <p:nvPr/>
          </p:nvSpPr>
          <p:spPr bwMode="auto">
            <a:xfrm>
              <a:off x="11157" y="688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29" name="Line 67"/>
            <p:cNvSpPr>
              <a:spLocks noChangeShapeType="1"/>
            </p:cNvSpPr>
            <p:nvPr/>
          </p:nvSpPr>
          <p:spPr bwMode="auto">
            <a:xfrm>
              <a:off x="11013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0" name="Line 68"/>
            <p:cNvSpPr>
              <a:spLocks noChangeShapeType="1"/>
            </p:cNvSpPr>
            <p:nvPr/>
          </p:nvSpPr>
          <p:spPr bwMode="auto">
            <a:xfrm>
              <a:off x="11157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1" name="Line 69"/>
            <p:cNvSpPr>
              <a:spLocks noChangeShapeType="1"/>
            </p:cNvSpPr>
            <p:nvPr/>
          </p:nvSpPr>
          <p:spPr bwMode="auto">
            <a:xfrm flipH="1">
              <a:off x="11013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2" name="Line 70"/>
            <p:cNvSpPr>
              <a:spLocks noChangeShapeType="1"/>
            </p:cNvSpPr>
            <p:nvPr/>
          </p:nvSpPr>
          <p:spPr bwMode="auto">
            <a:xfrm>
              <a:off x="11157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3" name="Line 71"/>
            <p:cNvSpPr>
              <a:spLocks noChangeShapeType="1"/>
            </p:cNvSpPr>
            <p:nvPr/>
          </p:nvSpPr>
          <p:spPr bwMode="auto">
            <a:xfrm>
              <a:off x="8877" y="778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4" name="Line 72"/>
            <p:cNvSpPr>
              <a:spLocks noChangeShapeType="1"/>
            </p:cNvSpPr>
            <p:nvPr/>
          </p:nvSpPr>
          <p:spPr bwMode="auto">
            <a:xfrm>
              <a:off x="8733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5" name="Line 73"/>
            <p:cNvSpPr>
              <a:spLocks noChangeShapeType="1"/>
            </p:cNvSpPr>
            <p:nvPr/>
          </p:nvSpPr>
          <p:spPr bwMode="auto">
            <a:xfrm>
              <a:off x="8877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6" name="Line 74"/>
            <p:cNvSpPr>
              <a:spLocks noChangeShapeType="1"/>
            </p:cNvSpPr>
            <p:nvPr/>
          </p:nvSpPr>
          <p:spPr bwMode="auto">
            <a:xfrm flipH="1">
              <a:off x="8733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7" name="Line 75"/>
            <p:cNvSpPr>
              <a:spLocks noChangeShapeType="1"/>
            </p:cNvSpPr>
            <p:nvPr/>
          </p:nvSpPr>
          <p:spPr bwMode="auto">
            <a:xfrm>
              <a:off x="8877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8" name="Line 76"/>
            <p:cNvSpPr>
              <a:spLocks noChangeShapeType="1"/>
            </p:cNvSpPr>
            <p:nvPr/>
          </p:nvSpPr>
          <p:spPr bwMode="auto">
            <a:xfrm>
              <a:off x="4686" y="79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39" name="Line 77"/>
            <p:cNvSpPr>
              <a:spLocks noChangeShapeType="1"/>
            </p:cNvSpPr>
            <p:nvPr/>
          </p:nvSpPr>
          <p:spPr bwMode="auto">
            <a:xfrm>
              <a:off x="4542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0" name="Line 78"/>
            <p:cNvSpPr>
              <a:spLocks noChangeShapeType="1"/>
            </p:cNvSpPr>
            <p:nvPr/>
          </p:nvSpPr>
          <p:spPr bwMode="auto">
            <a:xfrm>
              <a:off x="4686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1" name="Line 79"/>
            <p:cNvSpPr>
              <a:spLocks noChangeShapeType="1"/>
            </p:cNvSpPr>
            <p:nvPr/>
          </p:nvSpPr>
          <p:spPr bwMode="auto">
            <a:xfrm flipH="1">
              <a:off x="4542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2" name="Line 80"/>
            <p:cNvSpPr>
              <a:spLocks noChangeShapeType="1"/>
            </p:cNvSpPr>
            <p:nvPr/>
          </p:nvSpPr>
          <p:spPr bwMode="auto">
            <a:xfrm>
              <a:off x="4686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3" name="Line 81"/>
            <p:cNvSpPr>
              <a:spLocks noChangeShapeType="1"/>
            </p:cNvSpPr>
            <p:nvPr/>
          </p:nvSpPr>
          <p:spPr bwMode="auto">
            <a:xfrm>
              <a:off x="2493" y="7060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4" name="Line 82"/>
            <p:cNvSpPr>
              <a:spLocks noChangeShapeType="1"/>
            </p:cNvSpPr>
            <p:nvPr/>
          </p:nvSpPr>
          <p:spPr bwMode="auto">
            <a:xfrm>
              <a:off x="2349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5" name="Line 83"/>
            <p:cNvSpPr>
              <a:spLocks noChangeShapeType="1"/>
            </p:cNvSpPr>
            <p:nvPr/>
          </p:nvSpPr>
          <p:spPr bwMode="auto">
            <a:xfrm>
              <a:off x="2493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6" name="Line 84"/>
            <p:cNvSpPr>
              <a:spLocks noChangeShapeType="1"/>
            </p:cNvSpPr>
            <p:nvPr/>
          </p:nvSpPr>
          <p:spPr bwMode="auto">
            <a:xfrm flipH="1">
              <a:off x="2349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7" name="Line 85"/>
            <p:cNvSpPr>
              <a:spLocks noChangeShapeType="1"/>
            </p:cNvSpPr>
            <p:nvPr/>
          </p:nvSpPr>
          <p:spPr bwMode="auto">
            <a:xfrm>
              <a:off x="2493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8" name="Line 86"/>
            <p:cNvSpPr>
              <a:spLocks noChangeShapeType="1"/>
            </p:cNvSpPr>
            <p:nvPr/>
          </p:nvSpPr>
          <p:spPr bwMode="auto">
            <a:xfrm>
              <a:off x="9105" y="574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49" name="Line 87"/>
            <p:cNvSpPr>
              <a:spLocks noChangeShapeType="1"/>
            </p:cNvSpPr>
            <p:nvPr/>
          </p:nvSpPr>
          <p:spPr bwMode="auto">
            <a:xfrm>
              <a:off x="8961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0" name="Line 88"/>
            <p:cNvSpPr>
              <a:spLocks noChangeShapeType="1"/>
            </p:cNvSpPr>
            <p:nvPr/>
          </p:nvSpPr>
          <p:spPr bwMode="auto">
            <a:xfrm>
              <a:off x="9105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1" name="Line 89"/>
            <p:cNvSpPr>
              <a:spLocks noChangeShapeType="1"/>
            </p:cNvSpPr>
            <p:nvPr/>
          </p:nvSpPr>
          <p:spPr bwMode="auto">
            <a:xfrm flipH="1">
              <a:off x="8961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2" name="Line 90"/>
            <p:cNvSpPr>
              <a:spLocks noChangeShapeType="1"/>
            </p:cNvSpPr>
            <p:nvPr/>
          </p:nvSpPr>
          <p:spPr bwMode="auto">
            <a:xfrm>
              <a:off x="9105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3" name="Line 91"/>
            <p:cNvSpPr>
              <a:spLocks noChangeShapeType="1"/>
            </p:cNvSpPr>
            <p:nvPr/>
          </p:nvSpPr>
          <p:spPr bwMode="auto">
            <a:xfrm>
              <a:off x="6717" y="70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4" name="Line 92"/>
            <p:cNvSpPr>
              <a:spLocks noChangeShapeType="1"/>
            </p:cNvSpPr>
            <p:nvPr/>
          </p:nvSpPr>
          <p:spPr bwMode="auto">
            <a:xfrm>
              <a:off x="6573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5" name="Line 93"/>
            <p:cNvSpPr>
              <a:spLocks noChangeShapeType="1"/>
            </p:cNvSpPr>
            <p:nvPr/>
          </p:nvSpPr>
          <p:spPr bwMode="auto">
            <a:xfrm>
              <a:off x="6717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6" name="Line 94"/>
            <p:cNvSpPr>
              <a:spLocks noChangeShapeType="1"/>
            </p:cNvSpPr>
            <p:nvPr/>
          </p:nvSpPr>
          <p:spPr bwMode="auto">
            <a:xfrm flipH="1">
              <a:off x="6573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7" name="Line 95"/>
            <p:cNvSpPr>
              <a:spLocks noChangeShapeType="1"/>
            </p:cNvSpPr>
            <p:nvPr/>
          </p:nvSpPr>
          <p:spPr bwMode="auto">
            <a:xfrm>
              <a:off x="6717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8" name="Line 96"/>
            <p:cNvSpPr>
              <a:spLocks noChangeShapeType="1"/>
            </p:cNvSpPr>
            <p:nvPr/>
          </p:nvSpPr>
          <p:spPr bwMode="auto">
            <a:xfrm>
              <a:off x="4458" y="57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59" name="Line 97"/>
            <p:cNvSpPr>
              <a:spLocks noChangeShapeType="1"/>
            </p:cNvSpPr>
            <p:nvPr/>
          </p:nvSpPr>
          <p:spPr bwMode="auto">
            <a:xfrm>
              <a:off x="4314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0" name="Line 98"/>
            <p:cNvSpPr>
              <a:spLocks noChangeShapeType="1"/>
            </p:cNvSpPr>
            <p:nvPr/>
          </p:nvSpPr>
          <p:spPr bwMode="auto">
            <a:xfrm>
              <a:off x="4458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1" name="Line 99"/>
            <p:cNvSpPr>
              <a:spLocks noChangeShapeType="1"/>
            </p:cNvSpPr>
            <p:nvPr/>
          </p:nvSpPr>
          <p:spPr bwMode="auto">
            <a:xfrm flipH="1">
              <a:off x="4314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2" name="Line 100"/>
            <p:cNvSpPr>
              <a:spLocks noChangeShapeType="1"/>
            </p:cNvSpPr>
            <p:nvPr/>
          </p:nvSpPr>
          <p:spPr bwMode="auto">
            <a:xfrm>
              <a:off x="4458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3" name="Line 101"/>
            <p:cNvSpPr>
              <a:spLocks noChangeShapeType="1"/>
            </p:cNvSpPr>
            <p:nvPr/>
          </p:nvSpPr>
          <p:spPr bwMode="auto">
            <a:xfrm>
              <a:off x="2436" y="916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4" name="Line 102"/>
            <p:cNvSpPr>
              <a:spLocks noChangeShapeType="1"/>
            </p:cNvSpPr>
            <p:nvPr/>
          </p:nvSpPr>
          <p:spPr bwMode="auto">
            <a:xfrm>
              <a:off x="2292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5" name="Line 103"/>
            <p:cNvSpPr>
              <a:spLocks noChangeShapeType="1"/>
            </p:cNvSpPr>
            <p:nvPr/>
          </p:nvSpPr>
          <p:spPr bwMode="auto">
            <a:xfrm>
              <a:off x="2436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6" name="Line 104"/>
            <p:cNvSpPr>
              <a:spLocks noChangeShapeType="1"/>
            </p:cNvSpPr>
            <p:nvPr/>
          </p:nvSpPr>
          <p:spPr bwMode="auto">
            <a:xfrm flipH="1">
              <a:off x="2292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7" name="Line 105"/>
            <p:cNvSpPr>
              <a:spLocks noChangeShapeType="1"/>
            </p:cNvSpPr>
            <p:nvPr/>
          </p:nvSpPr>
          <p:spPr bwMode="auto">
            <a:xfrm>
              <a:off x="2436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8" name="Line 106"/>
            <p:cNvSpPr>
              <a:spLocks noChangeShapeType="1"/>
            </p:cNvSpPr>
            <p:nvPr/>
          </p:nvSpPr>
          <p:spPr bwMode="auto">
            <a:xfrm>
              <a:off x="4572" y="37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69" name="Line 107"/>
            <p:cNvSpPr>
              <a:spLocks noChangeShapeType="1"/>
            </p:cNvSpPr>
            <p:nvPr/>
          </p:nvSpPr>
          <p:spPr bwMode="auto">
            <a:xfrm>
              <a:off x="4428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70" name="Line 108"/>
            <p:cNvSpPr>
              <a:spLocks noChangeShapeType="1"/>
            </p:cNvSpPr>
            <p:nvPr/>
          </p:nvSpPr>
          <p:spPr bwMode="auto">
            <a:xfrm>
              <a:off x="4572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71" name="Line 109"/>
            <p:cNvSpPr>
              <a:spLocks noChangeShapeType="1"/>
            </p:cNvSpPr>
            <p:nvPr/>
          </p:nvSpPr>
          <p:spPr bwMode="auto">
            <a:xfrm flipH="1">
              <a:off x="4428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72" name="Line 110"/>
            <p:cNvSpPr>
              <a:spLocks noChangeShapeType="1"/>
            </p:cNvSpPr>
            <p:nvPr/>
          </p:nvSpPr>
          <p:spPr bwMode="auto">
            <a:xfrm>
              <a:off x="4572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73" name="Oval 111"/>
            <p:cNvSpPr>
              <a:spLocks noChangeArrowheads="1"/>
            </p:cNvSpPr>
            <p:nvPr/>
          </p:nvSpPr>
          <p:spPr bwMode="auto">
            <a:xfrm>
              <a:off x="1380" y="785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174" name="AutoShape 112"/>
            <p:cNvSpPr>
              <a:spLocks noChangeArrowheads="1"/>
            </p:cNvSpPr>
            <p:nvPr/>
          </p:nvSpPr>
          <p:spPr bwMode="auto">
            <a:xfrm>
              <a:off x="3769" y="2727"/>
              <a:ext cx="1585" cy="62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Finisher Off’er</a:t>
              </a:r>
              <a:endParaRPr lang="en-US"/>
            </a:p>
          </p:txBody>
        </p:sp>
        <p:sp>
          <p:nvSpPr>
            <p:cNvPr id="44175" name="Oval 113"/>
            <p:cNvSpPr>
              <a:spLocks noChangeArrowheads="1"/>
            </p:cNvSpPr>
            <p:nvPr/>
          </p:nvSpPr>
          <p:spPr bwMode="auto">
            <a:xfrm>
              <a:off x="10272" y="7630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176" name="Line 114"/>
            <p:cNvSpPr>
              <a:spLocks noChangeShapeType="1"/>
            </p:cNvSpPr>
            <p:nvPr/>
          </p:nvSpPr>
          <p:spPr bwMode="auto">
            <a:xfrm>
              <a:off x="11442" y="8941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77" name="Line 115"/>
            <p:cNvSpPr>
              <a:spLocks noChangeShapeType="1"/>
            </p:cNvSpPr>
            <p:nvPr/>
          </p:nvSpPr>
          <p:spPr bwMode="auto">
            <a:xfrm>
              <a:off x="11298" y="9085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78" name="Line 116"/>
            <p:cNvSpPr>
              <a:spLocks noChangeShapeType="1"/>
            </p:cNvSpPr>
            <p:nvPr/>
          </p:nvSpPr>
          <p:spPr bwMode="auto">
            <a:xfrm>
              <a:off x="11469" y="9085"/>
              <a:ext cx="118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79" name="Line 117"/>
            <p:cNvSpPr>
              <a:spLocks noChangeShapeType="1"/>
            </p:cNvSpPr>
            <p:nvPr/>
          </p:nvSpPr>
          <p:spPr bwMode="auto">
            <a:xfrm flipH="1">
              <a:off x="11298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80" name="Line 118"/>
            <p:cNvSpPr>
              <a:spLocks noChangeShapeType="1"/>
            </p:cNvSpPr>
            <p:nvPr/>
          </p:nvSpPr>
          <p:spPr bwMode="auto">
            <a:xfrm>
              <a:off x="11442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81" name="Oval 119"/>
            <p:cNvSpPr>
              <a:spLocks noChangeArrowheads="1"/>
            </p:cNvSpPr>
            <p:nvPr/>
          </p:nvSpPr>
          <p:spPr bwMode="auto">
            <a:xfrm>
              <a:off x="5481" y="774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4182" name="AutoShape 120"/>
            <p:cNvSpPr>
              <a:spLocks noChangeArrowheads="1"/>
            </p:cNvSpPr>
            <p:nvPr/>
          </p:nvSpPr>
          <p:spPr bwMode="auto">
            <a:xfrm>
              <a:off x="3543" y="4793"/>
              <a:ext cx="1824" cy="638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Quality Advocate</a:t>
              </a:r>
              <a:endParaRPr lang="en-US"/>
            </a:p>
          </p:txBody>
        </p:sp>
        <p:sp>
          <p:nvSpPr>
            <p:cNvPr id="44183" name="Line 121"/>
            <p:cNvSpPr>
              <a:spLocks noChangeShapeType="1"/>
            </p:cNvSpPr>
            <p:nvPr/>
          </p:nvSpPr>
          <p:spPr bwMode="auto">
            <a:xfrm>
              <a:off x="6594" y="905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84" name="Line 122"/>
            <p:cNvSpPr>
              <a:spLocks noChangeShapeType="1"/>
            </p:cNvSpPr>
            <p:nvPr/>
          </p:nvSpPr>
          <p:spPr bwMode="auto">
            <a:xfrm>
              <a:off x="6450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85" name="Line 123"/>
            <p:cNvSpPr>
              <a:spLocks noChangeShapeType="1"/>
            </p:cNvSpPr>
            <p:nvPr/>
          </p:nvSpPr>
          <p:spPr bwMode="auto">
            <a:xfrm>
              <a:off x="6594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86" name="Line 124"/>
            <p:cNvSpPr>
              <a:spLocks noChangeShapeType="1"/>
            </p:cNvSpPr>
            <p:nvPr/>
          </p:nvSpPr>
          <p:spPr bwMode="auto">
            <a:xfrm flipH="1">
              <a:off x="6450" y="948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87" name="Line 125"/>
            <p:cNvSpPr>
              <a:spLocks noChangeShapeType="1"/>
            </p:cNvSpPr>
            <p:nvPr/>
          </p:nvSpPr>
          <p:spPr bwMode="auto">
            <a:xfrm>
              <a:off x="6594" y="9489"/>
              <a:ext cx="145" cy="144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4188" name="AutoShape 126"/>
            <p:cNvSpPr>
              <a:spLocks noChangeArrowheads="1"/>
            </p:cNvSpPr>
            <p:nvPr/>
          </p:nvSpPr>
          <p:spPr bwMode="auto">
            <a:xfrm>
              <a:off x="10478" y="7855"/>
              <a:ext cx="1873" cy="75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Devil’s Advocate</a:t>
              </a:r>
              <a:endParaRPr lang="en-US"/>
            </a:p>
          </p:txBody>
        </p:sp>
        <p:sp>
          <p:nvSpPr>
            <p:cNvPr id="44189" name="AutoShape 127"/>
            <p:cNvSpPr>
              <a:spLocks noChangeArrowheads="1"/>
            </p:cNvSpPr>
            <p:nvPr/>
          </p:nvSpPr>
          <p:spPr bwMode="auto">
            <a:xfrm>
              <a:off x="5532" y="8222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Humorist</a:t>
              </a:r>
              <a:endParaRPr lang="en-US"/>
            </a:p>
          </p:txBody>
        </p:sp>
        <p:sp>
          <p:nvSpPr>
            <p:cNvPr id="44190" name="AutoShape 128"/>
            <p:cNvSpPr>
              <a:spLocks noChangeArrowheads="1"/>
            </p:cNvSpPr>
            <p:nvPr/>
          </p:nvSpPr>
          <p:spPr bwMode="auto">
            <a:xfrm>
              <a:off x="1608" y="8172"/>
              <a:ext cx="1710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300" b="1" i="1">
                  <a:latin typeface="Univers (W1)" charset="0"/>
                </a:rPr>
                <a:t>Culture</a:t>
              </a:r>
            </a:p>
            <a:p>
              <a:pPr algn="ctr"/>
              <a:r>
                <a:rPr lang="en-US" sz="1200" b="1" i="1">
                  <a:latin typeface="Univers (W1)" charset="0"/>
                </a:rPr>
                <a:t>Checker</a:t>
              </a:r>
              <a:endParaRPr lang="en-US"/>
            </a:p>
          </p:txBody>
        </p:sp>
        <p:sp>
          <p:nvSpPr>
            <p:cNvPr id="44191" name="AutoShape 129"/>
            <p:cNvSpPr>
              <a:spLocks noChangeArrowheads="1"/>
            </p:cNvSpPr>
            <p:nvPr/>
          </p:nvSpPr>
          <p:spPr bwMode="auto">
            <a:xfrm>
              <a:off x="7821" y="6874"/>
              <a:ext cx="2017" cy="430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Celebrator</a:t>
              </a:r>
              <a:endParaRPr lang="en-US"/>
            </a:p>
          </p:txBody>
        </p:sp>
      </p:grpSp>
      <p:sp>
        <p:nvSpPr>
          <p:cNvPr id="44034" name="Freeform 130"/>
          <p:cNvSpPr>
            <a:spLocks/>
          </p:cNvSpPr>
          <p:nvPr/>
        </p:nvSpPr>
        <p:spPr bwMode="auto">
          <a:xfrm>
            <a:off x="1042988" y="1484313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35" name="Freeform 131"/>
          <p:cNvSpPr>
            <a:spLocks/>
          </p:cNvSpPr>
          <p:nvPr/>
        </p:nvSpPr>
        <p:spPr bwMode="auto">
          <a:xfrm>
            <a:off x="4932363" y="2133600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36" name="Freeform 132"/>
          <p:cNvSpPr>
            <a:spLocks/>
          </p:cNvSpPr>
          <p:nvPr/>
        </p:nvSpPr>
        <p:spPr bwMode="auto">
          <a:xfrm>
            <a:off x="1116013" y="2924175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37" name="Freeform 133"/>
          <p:cNvSpPr>
            <a:spLocks/>
          </p:cNvSpPr>
          <p:nvPr/>
        </p:nvSpPr>
        <p:spPr bwMode="auto">
          <a:xfrm>
            <a:off x="1116013" y="4149725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38" name="Freeform 134"/>
          <p:cNvSpPr>
            <a:spLocks/>
          </p:cNvSpPr>
          <p:nvPr/>
        </p:nvSpPr>
        <p:spPr bwMode="auto">
          <a:xfrm>
            <a:off x="6659563" y="5373688"/>
            <a:ext cx="1333500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39" name="Freeform 135"/>
          <p:cNvSpPr>
            <a:spLocks/>
          </p:cNvSpPr>
          <p:nvPr/>
        </p:nvSpPr>
        <p:spPr bwMode="auto">
          <a:xfrm>
            <a:off x="2411413" y="4797425"/>
            <a:ext cx="1262062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0" name="Freeform 136"/>
          <p:cNvSpPr>
            <a:spLocks/>
          </p:cNvSpPr>
          <p:nvPr/>
        </p:nvSpPr>
        <p:spPr bwMode="auto">
          <a:xfrm>
            <a:off x="1116013" y="1557338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1" name="Freeform 137"/>
          <p:cNvSpPr>
            <a:spLocks/>
          </p:cNvSpPr>
          <p:nvPr/>
        </p:nvSpPr>
        <p:spPr bwMode="auto">
          <a:xfrm>
            <a:off x="3563938" y="14128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2" name="Freeform 138"/>
          <p:cNvSpPr>
            <a:spLocks/>
          </p:cNvSpPr>
          <p:nvPr/>
        </p:nvSpPr>
        <p:spPr bwMode="auto">
          <a:xfrm>
            <a:off x="3635375" y="2852738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3" name="Freeform 139"/>
          <p:cNvSpPr>
            <a:spLocks/>
          </p:cNvSpPr>
          <p:nvPr/>
        </p:nvSpPr>
        <p:spPr bwMode="auto">
          <a:xfrm>
            <a:off x="6516688" y="407670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4" name="Freeform 140"/>
          <p:cNvSpPr>
            <a:spLocks/>
          </p:cNvSpPr>
          <p:nvPr/>
        </p:nvSpPr>
        <p:spPr bwMode="auto">
          <a:xfrm>
            <a:off x="3635375" y="5516563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5" name="Freeform 141"/>
          <p:cNvSpPr>
            <a:spLocks/>
          </p:cNvSpPr>
          <p:nvPr/>
        </p:nvSpPr>
        <p:spPr bwMode="auto">
          <a:xfrm>
            <a:off x="3779838" y="4221163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6" name="Freeform 142"/>
          <p:cNvSpPr>
            <a:spLocks/>
          </p:cNvSpPr>
          <p:nvPr/>
        </p:nvSpPr>
        <p:spPr bwMode="auto">
          <a:xfrm>
            <a:off x="6443663" y="29241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7" name="Freeform 143"/>
          <p:cNvSpPr>
            <a:spLocks/>
          </p:cNvSpPr>
          <p:nvPr/>
        </p:nvSpPr>
        <p:spPr bwMode="auto">
          <a:xfrm>
            <a:off x="1116013" y="5516563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8" name="Freeform 144"/>
          <p:cNvSpPr>
            <a:spLocks/>
          </p:cNvSpPr>
          <p:nvPr/>
        </p:nvSpPr>
        <p:spPr bwMode="auto">
          <a:xfrm>
            <a:off x="1187450" y="1628775"/>
            <a:ext cx="936625" cy="21590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49" name="Freeform 145"/>
          <p:cNvSpPr>
            <a:spLocks/>
          </p:cNvSpPr>
          <p:nvPr/>
        </p:nvSpPr>
        <p:spPr bwMode="auto">
          <a:xfrm>
            <a:off x="3635375" y="1484313"/>
            <a:ext cx="1223963" cy="28892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50" name="Freeform 146"/>
          <p:cNvSpPr>
            <a:spLocks/>
          </p:cNvSpPr>
          <p:nvPr/>
        </p:nvSpPr>
        <p:spPr bwMode="auto">
          <a:xfrm>
            <a:off x="2339975" y="206057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51" name="Freeform 147"/>
          <p:cNvSpPr>
            <a:spLocks/>
          </p:cNvSpPr>
          <p:nvPr/>
        </p:nvSpPr>
        <p:spPr bwMode="auto">
          <a:xfrm>
            <a:off x="3708400" y="5589588"/>
            <a:ext cx="1223963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52" name="Freeform 148"/>
          <p:cNvSpPr>
            <a:spLocks/>
          </p:cNvSpPr>
          <p:nvPr/>
        </p:nvSpPr>
        <p:spPr bwMode="auto">
          <a:xfrm>
            <a:off x="1116013" y="5589588"/>
            <a:ext cx="1044575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53" name="Freeform 149"/>
          <p:cNvSpPr>
            <a:spLocks/>
          </p:cNvSpPr>
          <p:nvPr/>
        </p:nvSpPr>
        <p:spPr bwMode="auto">
          <a:xfrm>
            <a:off x="5111750" y="4652963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54" name="Freeform 150"/>
          <p:cNvSpPr>
            <a:spLocks/>
          </p:cNvSpPr>
          <p:nvPr/>
        </p:nvSpPr>
        <p:spPr bwMode="auto">
          <a:xfrm>
            <a:off x="6551613" y="3049588"/>
            <a:ext cx="1189037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55" name="Freeform 151"/>
          <p:cNvSpPr>
            <a:spLocks/>
          </p:cNvSpPr>
          <p:nvPr/>
        </p:nvSpPr>
        <p:spPr bwMode="auto">
          <a:xfrm>
            <a:off x="3706813" y="1557338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56" name="Freeform 152"/>
          <p:cNvSpPr>
            <a:spLocks/>
          </p:cNvSpPr>
          <p:nvPr/>
        </p:nvSpPr>
        <p:spPr bwMode="auto">
          <a:xfrm>
            <a:off x="1116013" y="1700213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57" name="Freeform 153"/>
          <p:cNvSpPr>
            <a:spLocks/>
          </p:cNvSpPr>
          <p:nvPr/>
        </p:nvSpPr>
        <p:spPr bwMode="auto">
          <a:xfrm>
            <a:off x="6588125" y="414972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58" name="Text Box 154"/>
          <p:cNvSpPr txBox="1">
            <a:spLocks noChangeArrowheads="1"/>
          </p:cNvSpPr>
          <p:nvPr/>
        </p:nvSpPr>
        <p:spPr bwMode="auto">
          <a:xfrm>
            <a:off x="2413000" y="446088"/>
            <a:ext cx="788988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Sally</a:t>
            </a:r>
          </a:p>
        </p:txBody>
      </p:sp>
      <p:sp>
        <p:nvSpPr>
          <p:cNvPr id="44059" name="Text Box 155"/>
          <p:cNvSpPr txBox="1">
            <a:spLocks noChangeArrowheads="1"/>
          </p:cNvSpPr>
          <p:nvPr/>
        </p:nvSpPr>
        <p:spPr bwMode="auto">
          <a:xfrm>
            <a:off x="3838575" y="481013"/>
            <a:ext cx="80645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Mark</a:t>
            </a:r>
          </a:p>
        </p:txBody>
      </p:sp>
      <p:sp>
        <p:nvSpPr>
          <p:cNvPr id="44060" name="Text Box 156"/>
          <p:cNvSpPr txBox="1">
            <a:spLocks noChangeArrowheads="1"/>
          </p:cNvSpPr>
          <p:nvPr/>
        </p:nvSpPr>
        <p:spPr bwMode="auto">
          <a:xfrm>
            <a:off x="5294313" y="409575"/>
            <a:ext cx="774700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Lucy</a:t>
            </a:r>
          </a:p>
        </p:txBody>
      </p:sp>
      <p:sp>
        <p:nvSpPr>
          <p:cNvPr id="44061" name="Text Box 157"/>
          <p:cNvSpPr txBox="1">
            <a:spLocks noChangeArrowheads="1"/>
          </p:cNvSpPr>
          <p:nvPr/>
        </p:nvSpPr>
        <p:spPr bwMode="auto">
          <a:xfrm>
            <a:off x="6732588" y="404813"/>
            <a:ext cx="8366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Rose</a:t>
            </a:r>
          </a:p>
        </p:txBody>
      </p:sp>
      <p:sp>
        <p:nvSpPr>
          <p:cNvPr id="44062" name="Freeform 158"/>
          <p:cNvSpPr>
            <a:spLocks/>
          </p:cNvSpPr>
          <p:nvPr/>
        </p:nvSpPr>
        <p:spPr bwMode="auto">
          <a:xfrm>
            <a:off x="6588125" y="333375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63" name="Freeform 159"/>
          <p:cNvSpPr>
            <a:spLocks/>
          </p:cNvSpPr>
          <p:nvPr/>
        </p:nvSpPr>
        <p:spPr bwMode="auto">
          <a:xfrm>
            <a:off x="5076825" y="338138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64" name="Freeform 160"/>
          <p:cNvSpPr>
            <a:spLocks/>
          </p:cNvSpPr>
          <p:nvPr/>
        </p:nvSpPr>
        <p:spPr bwMode="auto">
          <a:xfrm>
            <a:off x="2195513" y="40481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65" name="Freeform 161"/>
          <p:cNvSpPr>
            <a:spLocks/>
          </p:cNvSpPr>
          <p:nvPr/>
        </p:nvSpPr>
        <p:spPr bwMode="auto">
          <a:xfrm>
            <a:off x="3563938" y="33655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4066" name="Text Box 162"/>
          <p:cNvSpPr txBox="1">
            <a:spLocks noChangeArrowheads="1"/>
          </p:cNvSpPr>
          <p:nvPr/>
        </p:nvSpPr>
        <p:spPr bwMode="auto">
          <a:xfrm>
            <a:off x="2268538" y="836613"/>
            <a:ext cx="554355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Notice ---- Volunteers for some of the gaps</a:t>
            </a:r>
          </a:p>
        </p:txBody>
      </p:sp>
      <p:sp>
        <p:nvSpPr>
          <p:cNvPr id="44067" name="Line 163"/>
          <p:cNvSpPr>
            <a:spLocks noChangeShapeType="1"/>
          </p:cNvSpPr>
          <p:nvPr/>
        </p:nvSpPr>
        <p:spPr bwMode="auto">
          <a:xfrm>
            <a:off x="2627313" y="1268413"/>
            <a:ext cx="287337" cy="34559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4068" name="Line 164"/>
          <p:cNvSpPr>
            <a:spLocks noChangeShapeType="1"/>
          </p:cNvSpPr>
          <p:nvPr/>
        </p:nvSpPr>
        <p:spPr bwMode="auto">
          <a:xfrm>
            <a:off x="2843213" y="1268413"/>
            <a:ext cx="73025" cy="7921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44069" name="Line 165"/>
          <p:cNvSpPr>
            <a:spLocks noChangeShapeType="1"/>
          </p:cNvSpPr>
          <p:nvPr/>
        </p:nvSpPr>
        <p:spPr bwMode="auto">
          <a:xfrm>
            <a:off x="3059113" y="1268413"/>
            <a:ext cx="865187" cy="3024187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6081" name="Group 2"/>
          <p:cNvGrpSpPr>
            <a:grpSpLocks/>
          </p:cNvGrpSpPr>
          <p:nvPr/>
        </p:nvGrpSpPr>
        <p:grpSpPr bwMode="auto">
          <a:xfrm>
            <a:off x="960438" y="1428750"/>
            <a:ext cx="7140575" cy="5313363"/>
            <a:chOff x="1341" y="1377"/>
            <a:chExt cx="11245" cy="8369"/>
          </a:xfrm>
        </p:grpSpPr>
        <p:sp>
          <p:nvSpPr>
            <p:cNvPr id="46115" name="Oval 3"/>
            <p:cNvSpPr>
              <a:spLocks noChangeArrowheads="1"/>
            </p:cNvSpPr>
            <p:nvPr/>
          </p:nvSpPr>
          <p:spPr bwMode="auto">
            <a:xfrm>
              <a:off x="3417" y="2289"/>
              <a:ext cx="2305" cy="1441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16" name="Oval 4"/>
            <p:cNvSpPr>
              <a:spLocks noChangeArrowheads="1"/>
            </p:cNvSpPr>
            <p:nvPr/>
          </p:nvSpPr>
          <p:spPr bwMode="auto">
            <a:xfrm>
              <a:off x="9591" y="1557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17" name="AutoShape 5"/>
            <p:cNvSpPr>
              <a:spLocks noChangeArrowheads="1"/>
            </p:cNvSpPr>
            <p:nvPr/>
          </p:nvSpPr>
          <p:spPr bwMode="auto">
            <a:xfrm>
              <a:off x="9879" y="1773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Logic Checker</a:t>
              </a:r>
              <a:endParaRPr lang="en-US"/>
            </a:p>
          </p:txBody>
        </p:sp>
        <p:sp>
          <p:nvSpPr>
            <p:cNvPr id="46118" name="Oval 6"/>
            <p:cNvSpPr>
              <a:spLocks noChangeArrowheads="1"/>
            </p:cNvSpPr>
            <p:nvPr/>
          </p:nvSpPr>
          <p:spPr bwMode="auto">
            <a:xfrm>
              <a:off x="5301" y="1377"/>
              <a:ext cx="2305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19" name="Oval 7"/>
            <p:cNvSpPr>
              <a:spLocks noChangeArrowheads="1"/>
            </p:cNvSpPr>
            <p:nvPr/>
          </p:nvSpPr>
          <p:spPr bwMode="auto">
            <a:xfrm>
              <a:off x="1341" y="150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20" name="AutoShape 8"/>
            <p:cNvSpPr>
              <a:spLocks noChangeArrowheads="1"/>
            </p:cNvSpPr>
            <p:nvPr/>
          </p:nvSpPr>
          <p:spPr bwMode="auto">
            <a:xfrm>
              <a:off x="1497" y="1878"/>
              <a:ext cx="1797" cy="602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600" tIns="3600" rIns="3600" bIns="3600"/>
            <a:lstStyle/>
            <a:p>
              <a:pPr algn="ctr"/>
              <a:r>
                <a:rPr lang="en-US" sz="1400" b="1" i="1">
                  <a:latin typeface="Univers (W1)" charset="0"/>
                </a:rPr>
                <a:t>Ideas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Generator</a:t>
              </a:r>
              <a:endParaRPr lang="en-US"/>
            </a:p>
          </p:txBody>
        </p:sp>
        <p:sp>
          <p:nvSpPr>
            <p:cNvPr id="46121" name="Oval 9"/>
            <p:cNvSpPr>
              <a:spLocks noChangeArrowheads="1"/>
            </p:cNvSpPr>
            <p:nvPr/>
          </p:nvSpPr>
          <p:spPr bwMode="auto">
            <a:xfrm>
              <a:off x="7460" y="2460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22" name="AutoShape 10"/>
            <p:cNvSpPr>
              <a:spLocks noChangeArrowheads="1"/>
            </p:cNvSpPr>
            <p:nvPr/>
          </p:nvSpPr>
          <p:spPr bwMode="auto">
            <a:xfrm>
              <a:off x="7964" y="2892"/>
              <a:ext cx="1153" cy="43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Do’er</a:t>
              </a:r>
              <a:endParaRPr lang="en-US"/>
            </a:p>
          </p:txBody>
        </p:sp>
        <p:sp>
          <p:nvSpPr>
            <p:cNvPr id="46123" name="Oval 11"/>
            <p:cNvSpPr>
              <a:spLocks noChangeArrowheads="1"/>
            </p:cNvSpPr>
            <p:nvPr/>
          </p:nvSpPr>
          <p:spPr bwMode="auto">
            <a:xfrm>
              <a:off x="9930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24" name="AutoShape 12"/>
            <p:cNvSpPr>
              <a:spLocks noChangeArrowheads="1"/>
            </p:cNvSpPr>
            <p:nvPr/>
          </p:nvSpPr>
          <p:spPr bwMode="auto">
            <a:xfrm>
              <a:off x="10074" y="4092"/>
              <a:ext cx="1873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Visionary</a:t>
              </a:r>
              <a:endParaRPr lang="en-US"/>
            </a:p>
          </p:txBody>
        </p:sp>
        <p:sp>
          <p:nvSpPr>
            <p:cNvPr id="46125" name="Oval 13"/>
            <p:cNvSpPr>
              <a:spLocks noChangeArrowheads="1"/>
            </p:cNvSpPr>
            <p:nvPr/>
          </p:nvSpPr>
          <p:spPr bwMode="auto">
            <a:xfrm>
              <a:off x="5553" y="3562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26" name="AutoShape 14"/>
            <p:cNvSpPr>
              <a:spLocks noChangeArrowheads="1"/>
            </p:cNvSpPr>
            <p:nvPr/>
          </p:nvSpPr>
          <p:spPr bwMode="auto">
            <a:xfrm>
              <a:off x="5949" y="3778"/>
              <a:ext cx="1369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Team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Weaver</a:t>
              </a:r>
              <a:endParaRPr lang="en-US"/>
            </a:p>
          </p:txBody>
        </p:sp>
        <p:sp>
          <p:nvSpPr>
            <p:cNvPr id="46127" name="Oval 15"/>
            <p:cNvSpPr>
              <a:spLocks noChangeArrowheads="1"/>
            </p:cNvSpPr>
            <p:nvPr/>
          </p:nvSpPr>
          <p:spPr bwMode="auto">
            <a:xfrm>
              <a:off x="1437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28" name="AutoShape 16"/>
            <p:cNvSpPr>
              <a:spLocks noChangeArrowheads="1"/>
            </p:cNvSpPr>
            <p:nvPr/>
          </p:nvSpPr>
          <p:spPr bwMode="auto">
            <a:xfrm>
              <a:off x="1833" y="3948"/>
              <a:ext cx="1369" cy="79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Urge’r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On’er !</a:t>
              </a:r>
              <a:endParaRPr lang="en-US"/>
            </a:p>
          </p:txBody>
        </p:sp>
        <p:sp>
          <p:nvSpPr>
            <p:cNvPr id="46129" name="Oval 17"/>
            <p:cNvSpPr>
              <a:spLocks noChangeArrowheads="1"/>
            </p:cNvSpPr>
            <p:nvPr/>
          </p:nvSpPr>
          <p:spPr bwMode="auto">
            <a:xfrm>
              <a:off x="5661" y="57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30" name="AutoShape 18"/>
            <p:cNvSpPr>
              <a:spLocks noChangeArrowheads="1"/>
            </p:cNvSpPr>
            <p:nvPr/>
          </p:nvSpPr>
          <p:spPr bwMode="auto">
            <a:xfrm>
              <a:off x="6021" y="594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On Tracker</a:t>
              </a:r>
              <a:endParaRPr lang="en-US"/>
            </a:p>
          </p:txBody>
        </p:sp>
        <p:sp>
          <p:nvSpPr>
            <p:cNvPr id="46131" name="Oval 19"/>
            <p:cNvSpPr>
              <a:spLocks noChangeArrowheads="1"/>
            </p:cNvSpPr>
            <p:nvPr/>
          </p:nvSpPr>
          <p:spPr bwMode="auto">
            <a:xfrm>
              <a:off x="8049" y="443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32" name="AutoShape 20"/>
            <p:cNvSpPr>
              <a:spLocks noChangeArrowheads="1"/>
            </p:cNvSpPr>
            <p:nvPr/>
          </p:nvSpPr>
          <p:spPr bwMode="auto">
            <a:xfrm>
              <a:off x="8409" y="465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Fact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Finder</a:t>
              </a:r>
              <a:endParaRPr lang="en-US"/>
            </a:p>
          </p:txBody>
        </p:sp>
        <p:sp>
          <p:nvSpPr>
            <p:cNvPr id="46133" name="Oval 21"/>
            <p:cNvSpPr>
              <a:spLocks noChangeArrowheads="1"/>
            </p:cNvSpPr>
            <p:nvPr/>
          </p:nvSpPr>
          <p:spPr bwMode="auto">
            <a:xfrm>
              <a:off x="3573" y="66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34" name="AutoShape 22"/>
            <p:cNvSpPr>
              <a:spLocks noChangeArrowheads="1"/>
            </p:cNvSpPr>
            <p:nvPr/>
          </p:nvSpPr>
          <p:spPr bwMode="auto">
            <a:xfrm>
              <a:off x="3861" y="6844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Reality Checker</a:t>
              </a:r>
              <a:endParaRPr lang="en-US"/>
            </a:p>
          </p:txBody>
        </p:sp>
        <p:sp>
          <p:nvSpPr>
            <p:cNvPr id="46135" name="Oval 23"/>
            <p:cNvSpPr>
              <a:spLocks noChangeArrowheads="1"/>
            </p:cNvSpPr>
            <p:nvPr/>
          </p:nvSpPr>
          <p:spPr bwMode="auto">
            <a:xfrm>
              <a:off x="1395" y="5713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36" name="AutoShape 24"/>
            <p:cNvSpPr>
              <a:spLocks noChangeArrowheads="1"/>
            </p:cNvSpPr>
            <p:nvPr/>
          </p:nvSpPr>
          <p:spPr bwMode="auto">
            <a:xfrm>
              <a:off x="1755" y="6109"/>
              <a:ext cx="1441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Calmer</a:t>
              </a:r>
              <a:endParaRPr lang="en-US"/>
            </a:p>
          </p:txBody>
        </p:sp>
        <p:sp>
          <p:nvSpPr>
            <p:cNvPr id="46137" name="Oval 25"/>
            <p:cNvSpPr>
              <a:spLocks noChangeArrowheads="1"/>
            </p:cNvSpPr>
            <p:nvPr/>
          </p:nvSpPr>
          <p:spPr bwMode="auto">
            <a:xfrm>
              <a:off x="3372" y="4465"/>
              <a:ext cx="2159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38" name="Oval 26"/>
            <p:cNvSpPr>
              <a:spLocks noChangeArrowheads="1"/>
            </p:cNvSpPr>
            <p:nvPr/>
          </p:nvSpPr>
          <p:spPr bwMode="auto">
            <a:xfrm>
              <a:off x="9987" y="5578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39" name="AutoShape 27"/>
            <p:cNvSpPr>
              <a:spLocks noChangeArrowheads="1"/>
            </p:cNvSpPr>
            <p:nvPr/>
          </p:nvSpPr>
          <p:spPr bwMode="auto">
            <a:xfrm>
              <a:off x="10158" y="6034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Encourager</a:t>
              </a:r>
              <a:endParaRPr lang="en-US"/>
            </a:p>
          </p:txBody>
        </p:sp>
        <p:sp>
          <p:nvSpPr>
            <p:cNvPr id="46140" name="Oval 28"/>
            <p:cNvSpPr>
              <a:spLocks noChangeArrowheads="1"/>
            </p:cNvSpPr>
            <p:nvPr/>
          </p:nvSpPr>
          <p:spPr bwMode="auto">
            <a:xfrm>
              <a:off x="7743" y="6484"/>
              <a:ext cx="230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141" name="AutoShape 29"/>
            <p:cNvSpPr>
              <a:spLocks noChangeArrowheads="1"/>
            </p:cNvSpPr>
            <p:nvPr/>
          </p:nvSpPr>
          <p:spPr bwMode="auto">
            <a:xfrm>
              <a:off x="5666" y="1723"/>
              <a:ext cx="1585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Starter Off’er</a:t>
              </a:r>
              <a:endParaRPr lang="en-US"/>
            </a:p>
          </p:txBody>
        </p:sp>
        <p:sp>
          <p:nvSpPr>
            <p:cNvPr id="46142" name="Line 30"/>
            <p:cNvSpPr>
              <a:spLocks noChangeShapeType="1"/>
            </p:cNvSpPr>
            <p:nvPr/>
          </p:nvSpPr>
          <p:spPr bwMode="auto">
            <a:xfrm>
              <a:off x="6483" y="266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43" name="Line 31"/>
            <p:cNvSpPr>
              <a:spLocks noChangeShapeType="1"/>
            </p:cNvSpPr>
            <p:nvPr/>
          </p:nvSpPr>
          <p:spPr bwMode="auto">
            <a:xfrm>
              <a:off x="6339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44" name="Line 32"/>
            <p:cNvSpPr>
              <a:spLocks noChangeShapeType="1"/>
            </p:cNvSpPr>
            <p:nvPr/>
          </p:nvSpPr>
          <p:spPr bwMode="auto">
            <a:xfrm>
              <a:off x="6483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45" name="Line 33"/>
            <p:cNvSpPr>
              <a:spLocks noChangeShapeType="1"/>
            </p:cNvSpPr>
            <p:nvPr/>
          </p:nvSpPr>
          <p:spPr bwMode="auto">
            <a:xfrm flipH="1">
              <a:off x="6339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46" name="Line 34"/>
            <p:cNvSpPr>
              <a:spLocks noChangeShapeType="1"/>
            </p:cNvSpPr>
            <p:nvPr/>
          </p:nvSpPr>
          <p:spPr bwMode="auto">
            <a:xfrm>
              <a:off x="6483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47" name="Line 35"/>
            <p:cNvSpPr>
              <a:spLocks noChangeShapeType="1"/>
            </p:cNvSpPr>
            <p:nvPr/>
          </p:nvSpPr>
          <p:spPr bwMode="auto">
            <a:xfrm>
              <a:off x="2436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48" name="Line 36"/>
            <p:cNvSpPr>
              <a:spLocks noChangeShapeType="1"/>
            </p:cNvSpPr>
            <p:nvPr/>
          </p:nvSpPr>
          <p:spPr bwMode="auto">
            <a:xfrm>
              <a:off x="2292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49" name="Line 37"/>
            <p:cNvSpPr>
              <a:spLocks noChangeShapeType="1"/>
            </p:cNvSpPr>
            <p:nvPr/>
          </p:nvSpPr>
          <p:spPr bwMode="auto">
            <a:xfrm>
              <a:off x="2436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50" name="Line 38"/>
            <p:cNvSpPr>
              <a:spLocks noChangeShapeType="1"/>
            </p:cNvSpPr>
            <p:nvPr/>
          </p:nvSpPr>
          <p:spPr bwMode="auto">
            <a:xfrm flipH="1">
              <a:off x="2292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51" name="Line 39"/>
            <p:cNvSpPr>
              <a:spLocks noChangeShapeType="1"/>
            </p:cNvSpPr>
            <p:nvPr/>
          </p:nvSpPr>
          <p:spPr bwMode="auto">
            <a:xfrm>
              <a:off x="2436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52" name="Line 40"/>
            <p:cNvSpPr>
              <a:spLocks noChangeShapeType="1"/>
            </p:cNvSpPr>
            <p:nvPr/>
          </p:nvSpPr>
          <p:spPr bwMode="auto">
            <a:xfrm>
              <a:off x="10701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53" name="Line 41"/>
            <p:cNvSpPr>
              <a:spLocks noChangeShapeType="1"/>
            </p:cNvSpPr>
            <p:nvPr/>
          </p:nvSpPr>
          <p:spPr bwMode="auto">
            <a:xfrm>
              <a:off x="10557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54" name="Line 42"/>
            <p:cNvSpPr>
              <a:spLocks noChangeShapeType="1"/>
            </p:cNvSpPr>
            <p:nvPr/>
          </p:nvSpPr>
          <p:spPr bwMode="auto">
            <a:xfrm>
              <a:off x="10701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55" name="Line 43"/>
            <p:cNvSpPr>
              <a:spLocks noChangeShapeType="1"/>
            </p:cNvSpPr>
            <p:nvPr/>
          </p:nvSpPr>
          <p:spPr bwMode="auto">
            <a:xfrm flipH="1">
              <a:off x="10557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56" name="Line 44"/>
            <p:cNvSpPr>
              <a:spLocks noChangeShapeType="1"/>
            </p:cNvSpPr>
            <p:nvPr/>
          </p:nvSpPr>
          <p:spPr bwMode="auto">
            <a:xfrm>
              <a:off x="10701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46157" name="Group 45"/>
            <p:cNvGrpSpPr>
              <a:grpSpLocks/>
            </p:cNvGrpSpPr>
            <p:nvPr/>
          </p:nvGrpSpPr>
          <p:grpSpPr bwMode="auto">
            <a:xfrm>
              <a:off x="8405" y="3747"/>
              <a:ext cx="289" cy="577"/>
              <a:chOff x="9360" y="3184"/>
              <a:chExt cx="289" cy="577"/>
            </a:xfrm>
          </p:grpSpPr>
          <p:sp>
            <p:nvSpPr>
              <p:cNvPr id="46237" name="Line 46"/>
              <p:cNvSpPr>
                <a:spLocks noChangeShapeType="1"/>
              </p:cNvSpPr>
              <p:nvPr/>
            </p:nvSpPr>
            <p:spPr bwMode="auto">
              <a:xfrm>
                <a:off x="9504" y="3184"/>
                <a:ext cx="1" cy="43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6238" name="Line 47"/>
              <p:cNvSpPr>
                <a:spLocks noChangeShapeType="1"/>
              </p:cNvSpPr>
              <p:nvPr/>
            </p:nvSpPr>
            <p:spPr bwMode="auto">
              <a:xfrm>
                <a:off x="9360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6239" name="Line 48"/>
              <p:cNvSpPr>
                <a:spLocks noChangeShapeType="1"/>
              </p:cNvSpPr>
              <p:nvPr/>
            </p:nvSpPr>
            <p:spPr bwMode="auto">
              <a:xfrm>
                <a:off x="9504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6240" name="Line 49"/>
              <p:cNvSpPr>
                <a:spLocks noChangeShapeType="1"/>
              </p:cNvSpPr>
              <p:nvPr/>
            </p:nvSpPr>
            <p:spPr bwMode="auto">
              <a:xfrm flipH="1">
                <a:off x="9360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6241" name="Line 50"/>
              <p:cNvSpPr>
                <a:spLocks noChangeShapeType="1"/>
              </p:cNvSpPr>
              <p:nvPr/>
            </p:nvSpPr>
            <p:spPr bwMode="auto">
              <a:xfrm>
                <a:off x="9504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46158" name="Line 51"/>
            <p:cNvSpPr>
              <a:spLocks noChangeShapeType="1"/>
            </p:cNvSpPr>
            <p:nvPr/>
          </p:nvSpPr>
          <p:spPr bwMode="auto">
            <a:xfrm>
              <a:off x="11048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59" name="Line 52"/>
            <p:cNvSpPr>
              <a:spLocks noChangeShapeType="1"/>
            </p:cNvSpPr>
            <p:nvPr/>
          </p:nvSpPr>
          <p:spPr bwMode="auto">
            <a:xfrm>
              <a:off x="10904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0" name="Line 53"/>
            <p:cNvSpPr>
              <a:spLocks noChangeShapeType="1"/>
            </p:cNvSpPr>
            <p:nvPr/>
          </p:nvSpPr>
          <p:spPr bwMode="auto">
            <a:xfrm>
              <a:off x="11048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1" name="Line 54"/>
            <p:cNvSpPr>
              <a:spLocks noChangeShapeType="1"/>
            </p:cNvSpPr>
            <p:nvPr/>
          </p:nvSpPr>
          <p:spPr bwMode="auto">
            <a:xfrm flipH="1">
              <a:off x="10904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2" name="Line 55"/>
            <p:cNvSpPr>
              <a:spLocks noChangeShapeType="1"/>
            </p:cNvSpPr>
            <p:nvPr/>
          </p:nvSpPr>
          <p:spPr bwMode="auto">
            <a:xfrm>
              <a:off x="11048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3" name="Line 56"/>
            <p:cNvSpPr>
              <a:spLocks noChangeShapeType="1"/>
            </p:cNvSpPr>
            <p:nvPr/>
          </p:nvSpPr>
          <p:spPr bwMode="auto">
            <a:xfrm>
              <a:off x="6660" y="48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4" name="Line 57"/>
            <p:cNvSpPr>
              <a:spLocks noChangeShapeType="1"/>
            </p:cNvSpPr>
            <p:nvPr/>
          </p:nvSpPr>
          <p:spPr bwMode="auto">
            <a:xfrm>
              <a:off x="6516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5" name="Line 58"/>
            <p:cNvSpPr>
              <a:spLocks noChangeShapeType="1"/>
            </p:cNvSpPr>
            <p:nvPr/>
          </p:nvSpPr>
          <p:spPr bwMode="auto">
            <a:xfrm>
              <a:off x="6660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6" name="Line 59"/>
            <p:cNvSpPr>
              <a:spLocks noChangeShapeType="1"/>
            </p:cNvSpPr>
            <p:nvPr/>
          </p:nvSpPr>
          <p:spPr bwMode="auto">
            <a:xfrm flipH="1">
              <a:off x="6516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7" name="Line 60"/>
            <p:cNvSpPr>
              <a:spLocks noChangeShapeType="1"/>
            </p:cNvSpPr>
            <p:nvPr/>
          </p:nvSpPr>
          <p:spPr bwMode="auto">
            <a:xfrm>
              <a:off x="6660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8" name="Line 61"/>
            <p:cNvSpPr>
              <a:spLocks noChangeShapeType="1"/>
            </p:cNvSpPr>
            <p:nvPr/>
          </p:nvSpPr>
          <p:spPr bwMode="auto">
            <a:xfrm>
              <a:off x="2550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69" name="Line 62"/>
            <p:cNvSpPr>
              <a:spLocks noChangeShapeType="1"/>
            </p:cNvSpPr>
            <p:nvPr/>
          </p:nvSpPr>
          <p:spPr bwMode="auto">
            <a:xfrm>
              <a:off x="2406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0" name="Line 63"/>
            <p:cNvSpPr>
              <a:spLocks noChangeShapeType="1"/>
            </p:cNvSpPr>
            <p:nvPr/>
          </p:nvSpPr>
          <p:spPr bwMode="auto">
            <a:xfrm>
              <a:off x="2550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1" name="Line 64"/>
            <p:cNvSpPr>
              <a:spLocks noChangeShapeType="1"/>
            </p:cNvSpPr>
            <p:nvPr/>
          </p:nvSpPr>
          <p:spPr bwMode="auto">
            <a:xfrm flipH="1">
              <a:off x="2406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2" name="Line 65"/>
            <p:cNvSpPr>
              <a:spLocks noChangeShapeType="1"/>
            </p:cNvSpPr>
            <p:nvPr/>
          </p:nvSpPr>
          <p:spPr bwMode="auto">
            <a:xfrm>
              <a:off x="2550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3" name="Line 66"/>
            <p:cNvSpPr>
              <a:spLocks noChangeShapeType="1"/>
            </p:cNvSpPr>
            <p:nvPr/>
          </p:nvSpPr>
          <p:spPr bwMode="auto">
            <a:xfrm>
              <a:off x="11157" y="688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4" name="Line 67"/>
            <p:cNvSpPr>
              <a:spLocks noChangeShapeType="1"/>
            </p:cNvSpPr>
            <p:nvPr/>
          </p:nvSpPr>
          <p:spPr bwMode="auto">
            <a:xfrm>
              <a:off x="11013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5" name="Line 68"/>
            <p:cNvSpPr>
              <a:spLocks noChangeShapeType="1"/>
            </p:cNvSpPr>
            <p:nvPr/>
          </p:nvSpPr>
          <p:spPr bwMode="auto">
            <a:xfrm>
              <a:off x="11157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6" name="Line 69"/>
            <p:cNvSpPr>
              <a:spLocks noChangeShapeType="1"/>
            </p:cNvSpPr>
            <p:nvPr/>
          </p:nvSpPr>
          <p:spPr bwMode="auto">
            <a:xfrm flipH="1">
              <a:off x="11013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7" name="Line 70"/>
            <p:cNvSpPr>
              <a:spLocks noChangeShapeType="1"/>
            </p:cNvSpPr>
            <p:nvPr/>
          </p:nvSpPr>
          <p:spPr bwMode="auto">
            <a:xfrm>
              <a:off x="11157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8" name="Line 71"/>
            <p:cNvSpPr>
              <a:spLocks noChangeShapeType="1"/>
            </p:cNvSpPr>
            <p:nvPr/>
          </p:nvSpPr>
          <p:spPr bwMode="auto">
            <a:xfrm>
              <a:off x="8877" y="778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79" name="Line 72"/>
            <p:cNvSpPr>
              <a:spLocks noChangeShapeType="1"/>
            </p:cNvSpPr>
            <p:nvPr/>
          </p:nvSpPr>
          <p:spPr bwMode="auto">
            <a:xfrm>
              <a:off x="8733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0" name="Line 73"/>
            <p:cNvSpPr>
              <a:spLocks noChangeShapeType="1"/>
            </p:cNvSpPr>
            <p:nvPr/>
          </p:nvSpPr>
          <p:spPr bwMode="auto">
            <a:xfrm>
              <a:off x="8877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1" name="Line 74"/>
            <p:cNvSpPr>
              <a:spLocks noChangeShapeType="1"/>
            </p:cNvSpPr>
            <p:nvPr/>
          </p:nvSpPr>
          <p:spPr bwMode="auto">
            <a:xfrm flipH="1">
              <a:off x="8733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2" name="Line 75"/>
            <p:cNvSpPr>
              <a:spLocks noChangeShapeType="1"/>
            </p:cNvSpPr>
            <p:nvPr/>
          </p:nvSpPr>
          <p:spPr bwMode="auto">
            <a:xfrm>
              <a:off x="8877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3" name="Line 76"/>
            <p:cNvSpPr>
              <a:spLocks noChangeShapeType="1"/>
            </p:cNvSpPr>
            <p:nvPr/>
          </p:nvSpPr>
          <p:spPr bwMode="auto">
            <a:xfrm>
              <a:off x="4686" y="79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4" name="Line 77"/>
            <p:cNvSpPr>
              <a:spLocks noChangeShapeType="1"/>
            </p:cNvSpPr>
            <p:nvPr/>
          </p:nvSpPr>
          <p:spPr bwMode="auto">
            <a:xfrm>
              <a:off x="4542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5" name="Line 78"/>
            <p:cNvSpPr>
              <a:spLocks noChangeShapeType="1"/>
            </p:cNvSpPr>
            <p:nvPr/>
          </p:nvSpPr>
          <p:spPr bwMode="auto">
            <a:xfrm>
              <a:off x="4686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6" name="Line 79"/>
            <p:cNvSpPr>
              <a:spLocks noChangeShapeType="1"/>
            </p:cNvSpPr>
            <p:nvPr/>
          </p:nvSpPr>
          <p:spPr bwMode="auto">
            <a:xfrm flipH="1">
              <a:off x="4542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7" name="Line 80"/>
            <p:cNvSpPr>
              <a:spLocks noChangeShapeType="1"/>
            </p:cNvSpPr>
            <p:nvPr/>
          </p:nvSpPr>
          <p:spPr bwMode="auto">
            <a:xfrm>
              <a:off x="4686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8" name="Line 81"/>
            <p:cNvSpPr>
              <a:spLocks noChangeShapeType="1"/>
            </p:cNvSpPr>
            <p:nvPr/>
          </p:nvSpPr>
          <p:spPr bwMode="auto">
            <a:xfrm>
              <a:off x="2493" y="7060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89" name="Line 82"/>
            <p:cNvSpPr>
              <a:spLocks noChangeShapeType="1"/>
            </p:cNvSpPr>
            <p:nvPr/>
          </p:nvSpPr>
          <p:spPr bwMode="auto">
            <a:xfrm>
              <a:off x="2349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0" name="Line 83"/>
            <p:cNvSpPr>
              <a:spLocks noChangeShapeType="1"/>
            </p:cNvSpPr>
            <p:nvPr/>
          </p:nvSpPr>
          <p:spPr bwMode="auto">
            <a:xfrm>
              <a:off x="2493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1" name="Line 84"/>
            <p:cNvSpPr>
              <a:spLocks noChangeShapeType="1"/>
            </p:cNvSpPr>
            <p:nvPr/>
          </p:nvSpPr>
          <p:spPr bwMode="auto">
            <a:xfrm flipH="1">
              <a:off x="2349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2" name="Line 85"/>
            <p:cNvSpPr>
              <a:spLocks noChangeShapeType="1"/>
            </p:cNvSpPr>
            <p:nvPr/>
          </p:nvSpPr>
          <p:spPr bwMode="auto">
            <a:xfrm>
              <a:off x="2493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3" name="Line 86"/>
            <p:cNvSpPr>
              <a:spLocks noChangeShapeType="1"/>
            </p:cNvSpPr>
            <p:nvPr/>
          </p:nvSpPr>
          <p:spPr bwMode="auto">
            <a:xfrm>
              <a:off x="9105" y="574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4" name="Line 87"/>
            <p:cNvSpPr>
              <a:spLocks noChangeShapeType="1"/>
            </p:cNvSpPr>
            <p:nvPr/>
          </p:nvSpPr>
          <p:spPr bwMode="auto">
            <a:xfrm>
              <a:off x="8961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5" name="Line 88"/>
            <p:cNvSpPr>
              <a:spLocks noChangeShapeType="1"/>
            </p:cNvSpPr>
            <p:nvPr/>
          </p:nvSpPr>
          <p:spPr bwMode="auto">
            <a:xfrm>
              <a:off x="9105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6" name="Line 89"/>
            <p:cNvSpPr>
              <a:spLocks noChangeShapeType="1"/>
            </p:cNvSpPr>
            <p:nvPr/>
          </p:nvSpPr>
          <p:spPr bwMode="auto">
            <a:xfrm flipH="1">
              <a:off x="8961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7" name="Line 90"/>
            <p:cNvSpPr>
              <a:spLocks noChangeShapeType="1"/>
            </p:cNvSpPr>
            <p:nvPr/>
          </p:nvSpPr>
          <p:spPr bwMode="auto">
            <a:xfrm>
              <a:off x="9105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8" name="Line 91"/>
            <p:cNvSpPr>
              <a:spLocks noChangeShapeType="1"/>
            </p:cNvSpPr>
            <p:nvPr/>
          </p:nvSpPr>
          <p:spPr bwMode="auto">
            <a:xfrm>
              <a:off x="6717" y="70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199" name="Line 92"/>
            <p:cNvSpPr>
              <a:spLocks noChangeShapeType="1"/>
            </p:cNvSpPr>
            <p:nvPr/>
          </p:nvSpPr>
          <p:spPr bwMode="auto">
            <a:xfrm>
              <a:off x="6573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0" name="Line 93"/>
            <p:cNvSpPr>
              <a:spLocks noChangeShapeType="1"/>
            </p:cNvSpPr>
            <p:nvPr/>
          </p:nvSpPr>
          <p:spPr bwMode="auto">
            <a:xfrm>
              <a:off x="6717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1" name="Line 94"/>
            <p:cNvSpPr>
              <a:spLocks noChangeShapeType="1"/>
            </p:cNvSpPr>
            <p:nvPr/>
          </p:nvSpPr>
          <p:spPr bwMode="auto">
            <a:xfrm flipH="1">
              <a:off x="6573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2" name="Line 95"/>
            <p:cNvSpPr>
              <a:spLocks noChangeShapeType="1"/>
            </p:cNvSpPr>
            <p:nvPr/>
          </p:nvSpPr>
          <p:spPr bwMode="auto">
            <a:xfrm>
              <a:off x="6717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3" name="Line 96"/>
            <p:cNvSpPr>
              <a:spLocks noChangeShapeType="1"/>
            </p:cNvSpPr>
            <p:nvPr/>
          </p:nvSpPr>
          <p:spPr bwMode="auto">
            <a:xfrm>
              <a:off x="4458" y="57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4" name="Line 97"/>
            <p:cNvSpPr>
              <a:spLocks noChangeShapeType="1"/>
            </p:cNvSpPr>
            <p:nvPr/>
          </p:nvSpPr>
          <p:spPr bwMode="auto">
            <a:xfrm>
              <a:off x="4314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5" name="Line 98"/>
            <p:cNvSpPr>
              <a:spLocks noChangeShapeType="1"/>
            </p:cNvSpPr>
            <p:nvPr/>
          </p:nvSpPr>
          <p:spPr bwMode="auto">
            <a:xfrm>
              <a:off x="4458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6" name="Line 99"/>
            <p:cNvSpPr>
              <a:spLocks noChangeShapeType="1"/>
            </p:cNvSpPr>
            <p:nvPr/>
          </p:nvSpPr>
          <p:spPr bwMode="auto">
            <a:xfrm flipH="1">
              <a:off x="4314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7" name="Line 100"/>
            <p:cNvSpPr>
              <a:spLocks noChangeShapeType="1"/>
            </p:cNvSpPr>
            <p:nvPr/>
          </p:nvSpPr>
          <p:spPr bwMode="auto">
            <a:xfrm>
              <a:off x="4458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8" name="Line 101"/>
            <p:cNvSpPr>
              <a:spLocks noChangeShapeType="1"/>
            </p:cNvSpPr>
            <p:nvPr/>
          </p:nvSpPr>
          <p:spPr bwMode="auto">
            <a:xfrm>
              <a:off x="2436" y="916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09" name="Line 102"/>
            <p:cNvSpPr>
              <a:spLocks noChangeShapeType="1"/>
            </p:cNvSpPr>
            <p:nvPr/>
          </p:nvSpPr>
          <p:spPr bwMode="auto">
            <a:xfrm>
              <a:off x="2292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10" name="Line 103"/>
            <p:cNvSpPr>
              <a:spLocks noChangeShapeType="1"/>
            </p:cNvSpPr>
            <p:nvPr/>
          </p:nvSpPr>
          <p:spPr bwMode="auto">
            <a:xfrm>
              <a:off x="2436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11" name="Line 104"/>
            <p:cNvSpPr>
              <a:spLocks noChangeShapeType="1"/>
            </p:cNvSpPr>
            <p:nvPr/>
          </p:nvSpPr>
          <p:spPr bwMode="auto">
            <a:xfrm flipH="1">
              <a:off x="2292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12" name="Line 105"/>
            <p:cNvSpPr>
              <a:spLocks noChangeShapeType="1"/>
            </p:cNvSpPr>
            <p:nvPr/>
          </p:nvSpPr>
          <p:spPr bwMode="auto">
            <a:xfrm>
              <a:off x="2436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13" name="Line 106"/>
            <p:cNvSpPr>
              <a:spLocks noChangeShapeType="1"/>
            </p:cNvSpPr>
            <p:nvPr/>
          </p:nvSpPr>
          <p:spPr bwMode="auto">
            <a:xfrm>
              <a:off x="4572" y="37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14" name="Line 107"/>
            <p:cNvSpPr>
              <a:spLocks noChangeShapeType="1"/>
            </p:cNvSpPr>
            <p:nvPr/>
          </p:nvSpPr>
          <p:spPr bwMode="auto">
            <a:xfrm>
              <a:off x="4428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15" name="Line 108"/>
            <p:cNvSpPr>
              <a:spLocks noChangeShapeType="1"/>
            </p:cNvSpPr>
            <p:nvPr/>
          </p:nvSpPr>
          <p:spPr bwMode="auto">
            <a:xfrm>
              <a:off x="4572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16" name="Line 109"/>
            <p:cNvSpPr>
              <a:spLocks noChangeShapeType="1"/>
            </p:cNvSpPr>
            <p:nvPr/>
          </p:nvSpPr>
          <p:spPr bwMode="auto">
            <a:xfrm flipH="1">
              <a:off x="4428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17" name="Line 110"/>
            <p:cNvSpPr>
              <a:spLocks noChangeShapeType="1"/>
            </p:cNvSpPr>
            <p:nvPr/>
          </p:nvSpPr>
          <p:spPr bwMode="auto">
            <a:xfrm>
              <a:off x="4572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18" name="Oval 111"/>
            <p:cNvSpPr>
              <a:spLocks noChangeArrowheads="1"/>
            </p:cNvSpPr>
            <p:nvPr/>
          </p:nvSpPr>
          <p:spPr bwMode="auto">
            <a:xfrm>
              <a:off x="1380" y="785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219" name="AutoShape 112"/>
            <p:cNvSpPr>
              <a:spLocks noChangeArrowheads="1"/>
            </p:cNvSpPr>
            <p:nvPr/>
          </p:nvSpPr>
          <p:spPr bwMode="auto">
            <a:xfrm>
              <a:off x="3769" y="2727"/>
              <a:ext cx="1585" cy="62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Finisher Off’er</a:t>
              </a:r>
              <a:endParaRPr lang="en-US"/>
            </a:p>
          </p:txBody>
        </p:sp>
        <p:sp>
          <p:nvSpPr>
            <p:cNvPr id="46220" name="Oval 113"/>
            <p:cNvSpPr>
              <a:spLocks noChangeArrowheads="1"/>
            </p:cNvSpPr>
            <p:nvPr/>
          </p:nvSpPr>
          <p:spPr bwMode="auto">
            <a:xfrm>
              <a:off x="10272" y="7630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221" name="Line 114"/>
            <p:cNvSpPr>
              <a:spLocks noChangeShapeType="1"/>
            </p:cNvSpPr>
            <p:nvPr/>
          </p:nvSpPr>
          <p:spPr bwMode="auto">
            <a:xfrm>
              <a:off x="11442" y="8941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22" name="Line 115"/>
            <p:cNvSpPr>
              <a:spLocks noChangeShapeType="1"/>
            </p:cNvSpPr>
            <p:nvPr/>
          </p:nvSpPr>
          <p:spPr bwMode="auto">
            <a:xfrm>
              <a:off x="11298" y="9085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23" name="Line 116"/>
            <p:cNvSpPr>
              <a:spLocks noChangeShapeType="1"/>
            </p:cNvSpPr>
            <p:nvPr/>
          </p:nvSpPr>
          <p:spPr bwMode="auto">
            <a:xfrm>
              <a:off x="11469" y="9085"/>
              <a:ext cx="118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24" name="Line 117"/>
            <p:cNvSpPr>
              <a:spLocks noChangeShapeType="1"/>
            </p:cNvSpPr>
            <p:nvPr/>
          </p:nvSpPr>
          <p:spPr bwMode="auto">
            <a:xfrm flipH="1">
              <a:off x="11298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25" name="Line 118"/>
            <p:cNvSpPr>
              <a:spLocks noChangeShapeType="1"/>
            </p:cNvSpPr>
            <p:nvPr/>
          </p:nvSpPr>
          <p:spPr bwMode="auto">
            <a:xfrm>
              <a:off x="11442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26" name="Oval 119"/>
            <p:cNvSpPr>
              <a:spLocks noChangeArrowheads="1"/>
            </p:cNvSpPr>
            <p:nvPr/>
          </p:nvSpPr>
          <p:spPr bwMode="auto">
            <a:xfrm>
              <a:off x="5481" y="774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46227" name="AutoShape 120"/>
            <p:cNvSpPr>
              <a:spLocks noChangeArrowheads="1"/>
            </p:cNvSpPr>
            <p:nvPr/>
          </p:nvSpPr>
          <p:spPr bwMode="auto">
            <a:xfrm>
              <a:off x="3543" y="4793"/>
              <a:ext cx="1824" cy="638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Quality Advocate</a:t>
              </a:r>
              <a:endParaRPr lang="en-US"/>
            </a:p>
          </p:txBody>
        </p:sp>
        <p:sp>
          <p:nvSpPr>
            <p:cNvPr id="46228" name="Line 121"/>
            <p:cNvSpPr>
              <a:spLocks noChangeShapeType="1"/>
            </p:cNvSpPr>
            <p:nvPr/>
          </p:nvSpPr>
          <p:spPr bwMode="auto">
            <a:xfrm>
              <a:off x="6594" y="905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29" name="Line 122"/>
            <p:cNvSpPr>
              <a:spLocks noChangeShapeType="1"/>
            </p:cNvSpPr>
            <p:nvPr/>
          </p:nvSpPr>
          <p:spPr bwMode="auto">
            <a:xfrm>
              <a:off x="6450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30" name="Line 123"/>
            <p:cNvSpPr>
              <a:spLocks noChangeShapeType="1"/>
            </p:cNvSpPr>
            <p:nvPr/>
          </p:nvSpPr>
          <p:spPr bwMode="auto">
            <a:xfrm>
              <a:off x="6594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31" name="Line 124"/>
            <p:cNvSpPr>
              <a:spLocks noChangeShapeType="1"/>
            </p:cNvSpPr>
            <p:nvPr/>
          </p:nvSpPr>
          <p:spPr bwMode="auto">
            <a:xfrm flipH="1">
              <a:off x="6450" y="948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32" name="Line 125"/>
            <p:cNvSpPr>
              <a:spLocks noChangeShapeType="1"/>
            </p:cNvSpPr>
            <p:nvPr/>
          </p:nvSpPr>
          <p:spPr bwMode="auto">
            <a:xfrm>
              <a:off x="6594" y="9489"/>
              <a:ext cx="145" cy="144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6233" name="AutoShape 126"/>
            <p:cNvSpPr>
              <a:spLocks noChangeArrowheads="1"/>
            </p:cNvSpPr>
            <p:nvPr/>
          </p:nvSpPr>
          <p:spPr bwMode="auto">
            <a:xfrm>
              <a:off x="10478" y="7855"/>
              <a:ext cx="1873" cy="75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Devil’s Advocate</a:t>
              </a:r>
              <a:endParaRPr lang="en-US"/>
            </a:p>
          </p:txBody>
        </p:sp>
        <p:sp>
          <p:nvSpPr>
            <p:cNvPr id="46234" name="AutoShape 127"/>
            <p:cNvSpPr>
              <a:spLocks noChangeArrowheads="1"/>
            </p:cNvSpPr>
            <p:nvPr/>
          </p:nvSpPr>
          <p:spPr bwMode="auto">
            <a:xfrm>
              <a:off x="5532" y="8222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Humorist</a:t>
              </a:r>
              <a:endParaRPr lang="en-US"/>
            </a:p>
          </p:txBody>
        </p:sp>
        <p:sp>
          <p:nvSpPr>
            <p:cNvPr id="46235" name="AutoShape 128"/>
            <p:cNvSpPr>
              <a:spLocks noChangeArrowheads="1"/>
            </p:cNvSpPr>
            <p:nvPr/>
          </p:nvSpPr>
          <p:spPr bwMode="auto">
            <a:xfrm>
              <a:off x="1608" y="8172"/>
              <a:ext cx="1710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300" b="1" i="1">
                  <a:latin typeface="Univers (W1)" charset="0"/>
                </a:rPr>
                <a:t>Culture</a:t>
              </a:r>
            </a:p>
            <a:p>
              <a:pPr algn="ctr"/>
              <a:r>
                <a:rPr lang="en-US" sz="1200" b="1" i="1">
                  <a:latin typeface="Univers (W1)" charset="0"/>
                </a:rPr>
                <a:t>Checker</a:t>
              </a:r>
              <a:endParaRPr lang="en-US"/>
            </a:p>
          </p:txBody>
        </p:sp>
        <p:sp>
          <p:nvSpPr>
            <p:cNvPr id="46236" name="AutoShape 129"/>
            <p:cNvSpPr>
              <a:spLocks noChangeArrowheads="1"/>
            </p:cNvSpPr>
            <p:nvPr/>
          </p:nvSpPr>
          <p:spPr bwMode="auto">
            <a:xfrm>
              <a:off x="7821" y="6874"/>
              <a:ext cx="2017" cy="430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Celebrator</a:t>
              </a:r>
              <a:endParaRPr lang="en-US"/>
            </a:p>
          </p:txBody>
        </p:sp>
      </p:grpSp>
      <p:sp>
        <p:nvSpPr>
          <p:cNvPr id="46082" name="Freeform 130"/>
          <p:cNvSpPr>
            <a:spLocks/>
          </p:cNvSpPr>
          <p:nvPr/>
        </p:nvSpPr>
        <p:spPr bwMode="auto">
          <a:xfrm>
            <a:off x="1042988" y="1484313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83" name="Freeform 131"/>
          <p:cNvSpPr>
            <a:spLocks/>
          </p:cNvSpPr>
          <p:nvPr/>
        </p:nvSpPr>
        <p:spPr bwMode="auto">
          <a:xfrm>
            <a:off x="4932363" y="2133600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84" name="Freeform 132"/>
          <p:cNvSpPr>
            <a:spLocks/>
          </p:cNvSpPr>
          <p:nvPr/>
        </p:nvSpPr>
        <p:spPr bwMode="auto">
          <a:xfrm>
            <a:off x="1116013" y="2924175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85" name="Freeform 133"/>
          <p:cNvSpPr>
            <a:spLocks/>
          </p:cNvSpPr>
          <p:nvPr/>
        </p:nvSpPr>
        <p:spPr bwMode="auto">
          <a:xfrm>
            <a:off x="1116013" y="4149725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86" name="Freeform 134"/>
          <p:cNvSpPr>
            <a:spLocks/>
          </p:cNvSpPr>
          <p:nvPr/>
        </p:nvSpPr>
        <p:spPr bwMode="auto">
          <a:xfrm>
            <a:off x="6659563" y="5373688"/>
            <a:ext cx="1333500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87" name="Freeform 135"/>
          <p:cNvSpPr>
            <a:spLocks/>
          </p:cNvSpPr>
          <p:nvPr/>
        </p:nvSpPr>
        <p:spPr bwMode="auto">
          <a:xfrm>
            <a:off x="2411413" y="4797425"/>
            <a:ext cx="1262062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3399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88" name="Freeform 136"/>
          <p:cNvSpPr>
            <a:spLocks/>
          </p:cNvSpPr>
          <p:nvPr/>
        </p:nvSpPr>
        <p:spPr bwMode="auto">
          <a:xfrm>
            <a:off x="1116013" y="1557338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89" name="Freeform 137"/>
          <p:cNvSpPr>
            <a:spLocks/>
          </p:cNvSpPr>
          <p:nvPr/>
        </p:nvSpPr>
        <p:spPr bwMode="auto">
          <a:xfrm>
            <a:off x="3563938" y="14128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0" name="Freeform 138"/>
          <p:cNvSpPr>
            <a:spLocks/>
          </p:cNvSpPr>
          <p:nvPr/>
        </p:nvSpPr>
        <p:spPr bwMode="auto">
          <a:xfrm>
            <a:off x="3635375" y="2852738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1" name="Freeform 139"/>
          <p:cNvSpPr>
            <a:spLocks/>
          </p:cNvSpPr>
          <p:nvPr/>
        </p:nvSpPr>
        <p:spPr bwMode="auto">
          <a:xfrm>
            <a:off x="6516688" y="407670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2" name="Freeform 140"/>
          <p:cNvSpPr>
            <a:spLocks/>
          </p:cNvSpPr>
          <p:nvPr/>
        </p:nvSpPr>
        <p:spPr bwMode="auto">
          <a:xfrm>
            <a:off x="3635375" y="5516563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3" name="Freeform 141"/>
          <p:cNvSpPr>
            <a:spLocks/>
          </p:cNvSpPr>
          <p:nvPr/>
        </p:nvSpPr>
        <p:spPr bwMode="auto">
          <a:xfrm>
            <a:off x="3779838" y="4221163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4" name="Freeform 142"/>
          <p:cNvSpPr>
            <a:spLocks/>
          </p:cNvSpPr>
          <p:nvPr/>
        </p:nvSpPr>
        <p:spPr bwMode="auto">
          <a:xfrm>
            <a:off x="6443663" y="2924175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5" name="Freeform 143"/>
          <p:cNvSpPr>
            <a:spLocks/>
          </p:cNvSpPr>
          <p:nvPr/>
        </p:nvSpPr>
        <p:spPr bwMode="auto">
          <a:xfrm>
            <a:off x="1116013" y="5516563"/>
            <a:ext cx="1044575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6" name="Freeform 144"/>
          <p:cNvSpPr>
            <a:spLocks/>
          </p:cNvSpPr>
          <p:nvPr/>
        </p:nvSpPr>
        <p:spPr bwMode="auto">
          <a:xfrm>
            <a:off x="1187450" y="1628775"/>
            <a:ext cx="936625" cy="21590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7" name="Freeform 145"/>
          <p:cNvSpPr>
            <a:spLocks/>
          </p:cNvSpPr>
          <p:nvPr/>
        </p:nvSpPr>
        <p:spPr bwMode="auto">
          <a:xfrm>
            <a:off x="3635375" y="1484313"/>
            <a:ext cx="1223963" cy="28892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8" name="Freeform 146"/>
          <p:cNvSpPr>
            <a:spLocks/>
          </p:cNvSpPr>
          <p:nvPr/>
        </p:nvSpPr>
        <p:spPr bwMode="auto">
          <a:xfrm>
            <a:off x="2339975" y="206057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prstDash val="dash"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099" name="Freeform 147"/>
          <p:cNvSpPr>
            <a:spLocks/>
          </p:cNvSpPr>
          <p:nvPr/>
        </p:nvSpPr>
        <p:spPr bwMode="auto">
          <a:xfrm>
            <a:off x="3708400" y="5589588"/>
            <a:ext cx="1223963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00" name="Freeform 148"/>
          <p:cNvSpPr>
            <a:spLocks/>
          </p:cNvSpPr>
          <p:nvPr/>
        </p:nvSpPr>
        <p:spPr bwMode="auto">
          <a:xfrm>
            <a:off x="1116013" y="5589588"/>
            <a:ext cx="1044575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01" name="Freeform 149"/>
          <p:cNvSpPr>
            <a:spLocks/>
          </p:cNvSpPr>
          <p:nvPr/>
        </p:nvSpPr>
        <p:spPr bwMode="auto">
          <a:xfrm>
            <a:off x="5111750" y="4652963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02" name="Freeform 150"/>
          <p:cNvSpPr>
            <a:spLocks/>
          </p:cNvSpPr>
          <p:nvPr/>
        </p:nvSpPr>
        <p:spPr bwMode="auto">
          <a:xfrm>
            <a:off x="6551613" y="3049588"/>
            <a:ext cx="1189037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03" name="Freeform 151"/>
          <p:cNvSpPr>
            <a:spLocks/>
          </p:cNvSpPr>
          <p:nvPr/>
        </p:nvSpPr>
        <p:spPr bwMode="auto">
          <a:xfrm>
            <a:off x="3706813" y="1557338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016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04" name="Freeform 152"/>
          <p:cNvSpPr>
            <a:spLocks/>
          </p:cNvSpPr>
          <p:nvPr/>
        </p:nvSpPr>
        <p:spPr bwMode="auto">
          <a:xfrm>
            <a:off x="1116013" y="1700213"/>
            <a:ext cx="1081087" cy="28733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05" name="Freeform 153"/>
          <p:cNvSpPr>
            <a:spLocks/>
          </p:cNvSpPr>
          <p:nvPr/>
        </p:nvSpPr>
        <p:spPr bwMode="auto">
          <a:xfrm>
            <a:off x="6588125" y="414972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762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06" name="Text Box 154"/>
          <p:cNvSpPr txBox="1">
            <a:spLocks noChangeArrowheads="1"/>
          </p:cNvSpPr>
          <p:nvPr/>
        </p:nvSpPr>
        <p:spPr bwMode="auto">
          <a:xfrm>
            <a:off x="2413000" y="446088"/>
            <a:ext cx="788988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Sally</a:t>
            </a:r>
          </a:p>
        </p:txBody>
      </p:sp>
      <p:sp>
        <p:nvSpPr>
          <p:cNvPr id="46107" name="Text Box 155"/>
          <p:cNvSpPr txBox="1">
            <a:spLocks noChangeArrowheads="1"/>
          </p:cNvSpPr>
          <p:nvPr/>
        </p:nvSpPr>
        <p:spPr bwMode="auto">
          <a:xfrm>
            <a:off x="3838575" y="481013"/>
            <a:ext cx="80645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Mark</a:t>
            </a:r>
          </a:p>
        </p:txBody>
      </p:sp>
      <p:sp>
        <p:nvSpPr>
          <p:cNvPr id="46108" name="Text Box 156"/>
          <p:cNvSpPr txBox="1">
            <a:spLocks noChangeArrowheads="1"/>
          </p:cNvSpPr>
          <p:nvPr/>
        </p:nvSpPr>
        <p:spPr bwMode="auto">
          <a:xfrm>
            <a:off x="5294313" y="409575"/>
            <a:ext cx="774700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Lucy</a:t>
            </a:r>
          </a:p>
        </p:txBody>
      </p:sp>
      <p:sp>
        <p:nvSpPr>
          <p:cNvPr id="46109" name="Text Box 157"/>
          <p:cNvSpPr txBox="1">
            <a:spLocks noChangeArrowheads="1"/>
          </p:cNvSpPr>
          <p:nvPr/>
        </p:nvSpPr>
        <p:spPr bwMode="auto">
          <a:xfrm>
            <a:off x="6732588" y="404813"/>
            <a:ext cx="8366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Rose</a:t>
            </a:r>
          </a:p>
        </p:txBody>
      </p:sp>
      <p:sp>
        <p:nvSpPr>
          <p:cNvPr id="46110" name="Freeform 158"/>
          <p:cNvSpPr>
            <a:spLocks/>
          </p:cNvSpPr>
          <p:nvPr/>
        </p:nvSpPr>
        <p:spPr bwMode="auto">
          <a:xfrm>
            <a:off x="6588125" y="333375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11" name="Freeform 159"/>
          <p:cNvSpPr>
            <a:spLocks/>
          </p:cNvSpPr>
          <p:nvPr/>
        </p:nvSpPr>
        <p:spPr bwMode="auto">
          <a:xfrm>
            <a:off x="5076825" y="338138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12" name="Freeform 160"/>
          <p:cNvSpPr>
            <a:spLocks/>
          </p:cNvSpPr>
          <p:nvPr/>
        </p:nvSpPr>
        <p:spPr bwMode="auto">
          <a:xfrm>
            <a:off x="2195513" y="40481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13" name="Freeform 161"/>
          <p:cNvSpPr>
            <a:spLocks/>
          </p:cNvSpPr>
          <p:nvPr/>
        </p:nvSpPr>
        <p:spPr bwMode="auto">
          <a:xfrm>
            <a:off x="3563938" y="33655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6114" name="Text Box 162"/>
          <p:cNvSpPr txBox="1">
            <a:spLocks noChangeArrowheads="1"/>
          </p:cNvSpPr>
          <p:nvPr/>
        </p:nvSpPr>
        <p:spPr bwMode="auto">
          <a:xfrm>
            <a:off x="2268538" y="836613"/>
            <a:ext cx="50403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/>
              <a:t>The Profile is now ready for analysis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2"/>
          <p:cNvSpPr>
            <a:spLocks noGrp="1" noChangeArrowheads="1"/>
          </p:cNvSpPr>
          <p:nvPr>
            <p:ph type="title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dirty="0" smtClean="0"/>
              <a:t>Example #1</a:t>
            </a:r>
          </a:p>
        </p:txBody>
      </p:sp>
      <p:sp>
        <p:nvSpPr>
          <p:cNvPr id="5017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lnSpc>
                <a:spcPct val="90000"/>
              </a:lnSpc>
              <a:buFontTx/>
              <a:buNone/>
            </a:pPr>
            <a:r>
              <a:rPr lang="en-US" dirty="0" smtClean="0"/>
              <a:t>Predict how this project team will perform.</a:t>
            </a:r>
          </a:p>
          <a:p>
            <a:pPr marL="609600" indent="-609600" eaLnBrk="1" hangingPunct="1">
              <a:lnSpc>
                <a:spcPct val="90000"/>
              </a:lnSpc>
              <a:buFontTx/>
              <a:buNone/>
            </a:pPr>
            <a:endParaRPr lang="en-US" dirty="0"/>
          </a:p>
          <a:p>
            <a:pPr marL="609600" indent="-609600" eaLnBrk="1" hangingPunct="1">
              <a:lnSpc>
                <a:spcPct val="90000"/>
              </a:lnSpc>
              <a:buFontTx/>
              <a:buNone/>
            </a:pPr>
            <a:r>
              <a:rPr lang="en-US" dirty="0" smtClean="0"/>
              <a:t>Strengths?</a:t>
            </a:r>
          </a:p>
          <a:p>
            <a:pPr marL="609600" indent="-609600" eaLnBrk="1" hangingPunct="1">
              <a:lnSpc>
                <a:spcPct val="90000"/>
              </a:lnSpc>
              <a:buFontTx/>
              <a:buNone/>
            </a:pPr>
            <a:endParaRPr lang="en-US" dirty="0"/>
          </a:p>
          <a:p>
            <a:pPr marL="609600" indent="-609600" eaLnBrk="1" hangingPunct="1">
              <a:lnSpc>
                <a:spcPct val="90000"/>
              </a:lnSpc>
              <a:buFontTx/>
              <a:buNone/>
            </a:pPr>
            <a:r>
              <a:rPr lang="en-US" dirty="0" smtClean="0"/>
              <a:t>Challenges?</a:t>
            </a:r>
          </a:p>
          <a:p>
            <a:pPr marL="609600" indent="-609600" eaLnBrk="1" hangingPunct="1">
              <a:lnSpc>
                <a:spcPct val="90000"/>
              </a:lnSpc>
              <a:buFontTx/>
              <a:buNone/>
            </a:pPr>
            <a:endParaRPr lang="en-US" dirty="0"/>
          </a:p>
          <a:p>
            <a:pPr marL="609600" indent="-609600" eaLnBrk="1" hangingPunct="1">
              <a:lnSpc>
                <a:spcPct val="90000"/>
              </a:lnSpc>
              <a:buFontTx/>
              <a:buNone/>
            </a:pPr>
            <a:r>
              <a:rPr lang="en-US" dirty="0" smtClean="0"/>
              <a:t>Team dynamics?</a:t>
            </a:r>
          </a:p>
          <a:p>
            <a:pPr marL="609600" indent="-609600" eaLnBrk="1" hangingPunct="1">
              <a:lnSpc>
                <a:spcPct val="90000"/>
              </a:lnSpc>
              <a:buFontTx/>
              <a:buNone/>
            </a:pPr>
            <a:endParaRPr lang="en-US" dirty="0" smtClean="0"/>
          </a:p>
          <a:p>
            <a:pPr marL="609600" indent="-609600" eaLnBrk="1" hangingPunct="1">
              <a:lnSpc>
                <a:spcPct val="90000"/>
              </a:lnSpc>
              <a:buFontTx/>
              <a:buNone/>
            </a:pP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2"/>
          <p:cNvSpPr>
            <a:spLocks noGrp="1" noChangeArrowheads="1"/>
          </p:cNvSpPr>
          <p:nvPr>
            <p:ph type="title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dirty="0" smtClean="0"/>
              <a:t>Example # 1 Analysis #1</a:t>
            </a:r>
          </a:p>
        </p:txBody>
      </p:sp>
      <p:sp>
        <p:nvSpPr>
          <p:cNvPr id="5017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lnSpc>
                <a:spcPct val="90000"/>
              </a:lnSpc>
              <a:buFontTx/>
              <a:buNone/>
            </a:pPr>
            <a:r>
              <a:rPr lang="en-US" sz="2800" smtClean="0"/>
              <a:t>Strengths:</a:t>
            </a:r>
          </a:p>
          <a:p>
            <a:pPr marL="990600" lvl="1" indent="-533400" eaLnBrk="1" hangingPunct="1">
              <a:lnSpc>
                <a:spcPct val="90000"/>
              </a:lnSpc>
              <a:buFontTx/>
              <a:buAutoNum type="arabicPeriod"/>
            </a:pPr>
            <a:r>
              <a:rPr lang="en-US" sz="2400" smtClean="0"/>
              <a:t>Lots of creativity and energy to get the project started</a:t>
            </a:r>
          </a:p>
          <a:p>
            <a:pPr marL="990600" lvl="1" indent="-533400" eaLnBrk="1" hangingPunct="1">
              <a:lnSpc>
                <a:spcPct val="90000"/>
              </a:lnSpc>
              <a:buFontTx/>
              <a:buAutoNum type="arabicPeriod"/>
            </a:pPr>
            <a:r>
              <a:rPr lang="en-US" sz="2400" smtClean="0"/>
              <a:t>Engagement with stakeholders/cultural awareness </a:t>
            </a:r>
          </a:p>
          <a:p>
            <a:pPr marL="990600" lvl="1" indent="-533400" eaLnBrk="1" hangingPunct="1">
              <a:lnSpc>
                <a:spcPct val="90000"/>
              </a:lnSpc>
              <a:buFontTx/>
              <a:buAutoNum type="arabicPeriod"/>
            </a:pPr>
            <a:r>
              <a:rPr lang="en-US" sz="2400" smtClean="0"/>
              <a:t>Will probably be quite social and have fun </a:t>
            </a:r>
          </a:p>
          <a:p>
            <a:pPr marL="609600" indent="-609600" eaLnBrk="1" hangingPunct="1">
              <a:lnSpc>
                <a:spcPct val="90000"/>
              </a:lnSpc>
              <a:buFontTx/>
              <a:buNone/>
            </a:pPr>
            <a:r>
              <a:rPr lang="en-US" sz="2800" smtClean="0"/>
              <a:t>Challenges: </a:t>
            </a:r>
          </a:p>
          <a:p>
            <a:pPr marL="990600" lvl="1" indent="-533400" eaLnBrk="1" hangingPunct="1">
              <a:lnSpc>
                <a:spcPct val="90000"/>
              </a:lnSpc>
              <a:buFontTx/>
              <a:buAutoNum type="arabicPeriod"/>
            </a:pPr>
            <a:r>
              <a:rPr lang="en-US" sz="2400" smtClean="0"/>
              <a:t>Struggle to finish?</a:t>
            </a:r>
          </a:p>
          <a:p>
            <a:pPr marL="990600" lvl="1" indent="-533400" eaLnBrk="1" hangingPunct="1">
              <a:lnSpc>
                <a:spcPct val="90000"/>
              </a:lnSpc>
              <a:buFontTx/>
              <a:buAutoNum type="arabicPeriod"/>
            </a:pPr>
            <a:r>
              <a:rPr lang="en-US" sz="2400" smtClean="0"/>
              <a:t>Poor quality work?</a:t>
            </a:r>
          </a:p>
          <a:p>
            <a:pPr marL="990600" lvl="1" indent="-533400" eaLnBrk="1" hangingPunct="1">
              <a:lnSpc>
                <a:spcPct val="90000"/>
              </a:lnSpc>
              <a:buFontTx/>
              <a:buAutoNum type="arabicPeriod"/>
            </a:pPr>
            <a:r>
              <a:rPr lang="en-US" sz="2400" smtClean="0"/>
              <a:t>Lack rigour in detailed thinking, analysis and planning?</a:t>
            </a:r>
          </a:p>
          <a:p>
            <a:pPr marL="990600" lvl="1" indent="-533400" eaLnBrk="1" hangingPunct="1">
              <a:lnSpc>
                <a:spcPct val="90000"/>
              </a:lnSpc>
              <a:buFontTx/>
              <a:buAutoNum type="arabicPeriod"/>
            </a:pPr>
            <a:r>
              <a:rPr lang="en-US" sz="2400" smtClean="0"/>
              <a:t>Struggle to practically implement the project?</a:t>
            </a:r>
          </a:p>
        </p:txBody>
      </p:sp>
    </p:spTree>
    <p:extLst>
      <p:ext uri="{BB962C8B-B14F-4D97-AF65-F5344CB8AC3E}">
        <p14:creationId xmlns:p14="http://schemas.microsoft.com/office/powerpoint/2010/main" val="29668919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2225" name="Group 4"/>
          <p:cNvGrpSpPr>
            <a:grpSpLocks/>
          </p:cNvGrpSpPr>
          <p:nvPr/>
        </p:nvGrpSpPr>
        <p:grpSpPr bwMode="auto">
          <a:xfrm>
            <a:off x="960438" y="1428750"/>
            <a:ext cx="7140575" cy="5313363"/>
            <a:chOff x="1341" y="1377"/>
            <a:chExt cx="11245" cy="8369"/>
          </a:xfrm>
        </p:grpSpPr>
        <p:sp>
          <p:nvSpPr>
            <p:cNvPr id="52258" name="Oval 5"/>
            <p:cNvSpPr>
              <a:spLocks noChangeArrowheads="1"/>
            </p:cNvSpPr>
            <p:nvPr/>
          </p:nvSpPr>
          <p:spPr bwMode="auto">
            <a:xfrm>
              <a:off x="3417" y="2289"/>
              <a:ext cx="2305" cy="1441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59" name="Oval 6"/>
            <p:cNvSpPr>
              <a:spLocks noChangeArrowheads="1"/>
            </p:cNvSpPr>
            <p:nvPr/>
          </p:nvSpPr>
          <p:spPr bwMode="auto">
            <a:xfrm>
              <a:off x="9591" y="1557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60" name="AutoShape 7"/>
            <p:cNvSpPr>
              <a:spLocks noChangeArrowheads="1"/>
            </p:cNvSpPr>
            <p:nvPr/>
          </p:nvSpPr>
          <p:spPr bwMode="auto">
            <a:xfrm>
              <a:off x="9879" y="1773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Logic Checker</a:t>
              </a:r>
              <a:endParaRPr lang="en-US"/>
            </a:p>
          </p:txBody>
        </p:sp>
        <p:sp>
          <p:nvSpPr>
            <p:cNvPr id="52261" name="Oval 8"/>
            <p:cNvSpPr>
              <a:spLocks noChangeArrowheads="1"/>
            </p:cNvSpPr>
            <p:nvPr/>
          </p:nvSpPr>
          <p:spPr bwMode="auto">
            <a:xfrm>
              <a:off x="5301" y="1377"/>
              <a:ext cx="2305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62" name="Oval 9"/>
            <p:cNvSpPr>
              <a:spLocks noChangeArrowheads="1"/>
            </p:cNvSpPr>
            <p:nvPr/>
          </p:nvSpPr>
          <p:spPr bwMode="auto">
            <a:xfrm>
              <a:off x="1341" y="150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63" name="AutoShape 10"/>
            <p:cNvSpPr>
              <a:spLocks noChangeArrowheads="1"/>
            </p:cNvSpPr>
            <p:nvPr/>
          </p:nvSpPr>
          <p:spPr bwMode="auto">
            <a:xfrm>
              <a:off x="1497" y="1878"/>
              <a:ext cx="1797" cy="602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600" tIns="3600" rIns="3600" bIns="3600"/>
            <a:lstStyle/>
            <a:p>
              <a:pPr algn="ctr"/>
              <a:r>
                <a:rPr lang="en-US" sz="1400" b="1" i="1">
                  <a:latin typeface="Univers (W1)" charset="0"/>
                </a:rPr>
                <a:t>Ideas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Generator</a:t>
              </a:r>
              <a:endParaRPr lang="en-US"/>
            </a:p>
          </p:txBody>
        </p:sp>
        <p:sp>
          <p:nvSpPr>
            <p:cNvPr id="52264" name="Oval 11"/>
            <p:cNvSpPr>
              <a:spLocks noChangeArrowheads="1"/>
            </p:cNvSpPr>
            <p:nvPr/>
          </p:nvSpPr>
          <p:spPr bwMode="auto">
            <a:xfrm>
              <a:off x="7460" y="2460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65" name="AutoShape 12"/>
            <p:cNvSpPr>
              <a:spLocks noChangeArrowheads="1"/>
            </p:cNvSpPr>
            <p:nvPr/>
          </p:nvSpPr>
          <p:spPr bwMode="auto">
            <a:xfrm>
              <a:off x="7964" y="2892"/>
              <a:ext cx="1153" cy="43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Do’er</a:t>
              </a:r>
              <a:endParaRPr lang="en-US"/>
            </a:p>
          </p:txBody>
        </p:sp>
        <p:sp>
          <p:nvSpPr>
            <p:cNvPr id="52266" name="Oval 13"/>
            <p:cNvSpPr>
              <a:spLocks noChangeArrowheads="1"/>
            </p:cNvSpPr>
            <p:nvPr/>
          </p:nvSpPr>
          <p:spPr bwMode="auto">
            <a:xfrm>
              <a:off x="9930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67" name="AutoShape 14"/>
            <p:cNvSpPr>
              <a:spLocks noChangeArrowheads="1"/>
            </p:cNvSpPr>
            <p:nvPr/>
          </p:nvSpPr>
          <p:spPr bwMode="auto">
            <a:xfrm>
              <a:off x="10074" y="4092"/>
              <a:ext cx="1873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Visionary</a:t>
              </a:r>
              <a:endParaRPr lang="en-US"/>
            </a:p>
          </p:txBody>
        </p:sp>
        <p:sp>
          <p:nvSpPr>
            <p:cNvPr id="52268" name="Oval 15"/>
            <p:cNvSpPr>
              <a:spLocks noChangeArrowheads="1"/>
            </p:cNvSpPr>
            <p:nvPr/>
          </p:nvSpPr>
          <p:spPr bwMode="auto">
            <a:xfrm>
              <a:off x="5553" y="3562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69" name="AutoShape 16"/>
            <p:cNvSpPr>
              <a:spLocks noChangeArrowheads="1"/>
            </p:cNvSpPr>
            <p:nvPr/>
          </p:nvSpPr>
          <p:spPr bwMode="auto">
            <a:xfrm>
              <a:off x="5949" y="3778"/>
              <a:ext cx="1369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Team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Weaver</a:t>
              </a:r>
              <a:endParaRPr lang="en-US"/>
            </a:p>
          </p:txBody>
        </p:sp>
        <p:sp>
          <p:nvSpPr>
            <p:cNvPr id="52270" name="Oval 17"/>
            <p:cNvSpPr>
              <a:spLocks noChangeArrowheads="1"/>
            </p:cNvSpPr>
            <p:nvPr/>
          </p:nvSpPr>
          <p:spPr bwMode="auto">
            <a:xfrm>
              <a:off x="1437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71" name="AutoShape 18"/>
            <p:cNvSpPr>
              <a:spLocks noChangeArrowheads="1"/>
            </p:cNvSpPr>
            <p:nvPr/>
          </p:nvSpPr>
          <p:spPr bwMode="auto">
            <a:xfrm>
              <a:off x="1833" y="3948"/>
              <a:ext cx="1369" cy="79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Urge’r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On’er !</a:t>
              </a:r>
              <a:endParaRPr lang="en-US"/>
            </a:p>
          </p:txBody>
        </p:sp>
        <p:sp>
          <p:nvSpPr>
            <p:cNvPr id="52272" name="Oval 19"/>
            <p:cNvSpPr>
              <a:spLocks noChangeArrowheads="1"/>
            </p:cNvSpPr>
            <p:nvPr/>
          </p:nvSpPr>
          <p:spPr bwMode="auto">
            <a:xfrm>
              <a:off x="5661" y="57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73" name="AutoShape 20"/>
            <p:cNvSpPr>
              <a:spLocks noChangeArrowheads="1"/>
            </p:cNvSpPr>
            <p:nvPr/>
          </p:nvSpPr>
          <p:spPr bwMode="auto">
            <a:xfrm>
              <a:off x="6021" y="594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On Tracker</a:t>
              </a:r>
              <a:endParaRPr lang="en-US"/>
            </a:p>
          </p:txBody>
        </p:sp>
        <p:sp>
          <p:nvSpPr>
            <p:cNvPr id="52274" name="Oval 21"/>
            <p:cNvSpPr>
              <a:spLocks noChangeArrowheads="1"/>
            </p:cNvSpPr>
            <p:nvPr/>
          </p:nvSpPr>
          <p:spPr bwMode="auto">
            <a:xfrm>
              <a:off x="8049" y="443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75" name="AutoShape 22"/>
            <p:cNvSpPr>
              <a:spLocks noChangeArrowheads="1"/>
            </p:cNvSpPr>
            <p:nvPr/>
          </p:nvSpPr>
          <p:spPr bwMode="auto">
            <a:xfrm>
              <a:off x="8409" y="465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Fact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Finder</a:t>
              </a:r>
              <a:endParaRPr lang="en-US"/>
            </a:p>
          </p:txBody>
        </p:sp>
        <p:sp>
          <p:nvSpPr>
            <p:cNvPr id="52276" name="Oval 23"/>
            <p:cNvSpPr>
              <a:spLocks noChangeArrowheads="1"/>
            </p:cNvSpPr>
            <p:nvPr/>
          </p:nvSpPr>
          <p:spPr bwMode="auto">
            <a:xfrm>
              <a:off x="3573" y="66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77" name="AutoShape 24"/>
            <p:cNvSpPr>
              <a:spLocks noChangeArrowheads="1"/>
            </p:cNvSpPr>
            <p:nvPr/>
          </p:nvSpPr>
          <p:spPr bwMode="auto">
            <a:xfrm>
              <a:off x="3861" y="6844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Reality Checker</a:t>
              </a:r>
              <a:endParaRPr lang="en-US"/>
            </a:p>
          </p:txBody>
        </p:sp>
        <p:sp>
          <p:nvSpPr>
            <p:cNvPr id="52278" name="Oval 25"/>
            <p:cNvSpPr>
              <a:spLocks noChangeArrowheads="1"/>
            </p:cNvSpPr>
            <p:nvPr/>
          </p:nvSpPr>
          <p:spPr bwMode="auto">
            <a:xfrm>
              <a:off x="1395" y="5713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79" name="AutoShape 26"/>
            <p:cNvSpPr>
              <a:spLocks noChangeArrowheads="1"/>
            </p:cNvSpPr>
            <p:nvPr/>
          </p:nvSpPr>
          <p:spPr bwMode="auto">
            <a:xfrm>
              <a:off x="1755" y="6109"/>
              <a:ext cx="1441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Calmer</a:t>
              </a:r>
              <a:endParaRPr lang="en-US"/>
            </a:p>
          </p:txBody>
        </p:sp>
        <p:sp>
          <p:nvSpPr>
            <p:cNvPr id="52280" name="Oval 27"/>
            <p:cNvSpPr>
              <a:spLocks noChangeArrowheads="1"/>
            </p:cNvSpPr>
            <p:nvPr/>
          </p:nvSpPr>
          <p:spPr bwMode="auto">
            <a:xfrm>
              <a:off x="3372" y="4465"/>
              <a:ext cx="2159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81" name="Oval 28"/>
            <p:cNvSpPr>
              <a:spLocks noChangeArrowheads="1"/>
            </p:cNvSpPr>
            <p:nvPr/>
          </p:nvSpPr>
          <p:spPr bwMode="auto">
            <a:xfrm>
              <a:off x="9987" y="5578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82" name="AutoShape 29"/>
            <p:cNvSpPr>
              <a:spLocks noChangeArrowheads="1"/>
            </p:cNvSpPr>
            <p:nvPr/>
          </p:nvSpPr>
          <p:spPr bwMode="auto">
            <a:xfrm>
              <a:off x="10158" y="6034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Encourager</a:t>
              </a:r>
              <a:endParaRPr lang="en-US"/>
            </a:p>
          </p:txBody>
        </p:sp>
        <p:sp>
          <p:nvSpPr>
            <p:cNvPr id="52283" name="Oval 30"/>
            <p:cNvSpPr>
              <a:spLocks noChangeArrowheads="1"/>
            </p:cNvSpPr>
            <p:nvPr/>
          </p:nvSpPr>
          <p:spPr bwMode="auto">
            <a:xfrm>
              <a:off x="7743" y="6484"/>
              <a:ext cx="230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284" name="AutoShape 31"/>
            <p:cNvSpPr>
              <a:spLocks noChangeArrowheads="1"/>
            </p:cNvSpPr>
            <p:nvPr/>
          </p:nvSpPr>
          <p:spPr bwMode="auto">
            <a:xfrm>
              <a:off x="5666" y="1723"/>
              <a:ext cx="1585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Starter Off’er</a:t>
              </a:r>
              <a:endParaRPr lang="en-US"/>
            </a:p>
          </p:txBody>
        </p:sp>
        <p:sp>
          <p:nvSpPr>
            <p:cNvPr id="52285" name="Line 32"/>
            <p:cNvSpPr>
              <a:spLocks noChangeShapeType="1"/>
            </p:cNvSpPr>
            <p:nvPr/>
          </p:nvSpPr>
          <p:spPr bwMode="auto">
            <a:xfrm>
              <a:off x="6483" y="266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86" name="Line 33"/>
            <p:cNvSpPr>
              <a:spLocks noChangeShapeType="1"/>
            </p:cNvSpPr>
            <p:nvPr/>
          </p:nvSpPr>
          <p:spPr bwMode="auto">
            <a:xfrm>
              <a:off x="6339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87" name="Line 34"/>
            <p:cNvSpPr>
              <a:spLocks noChangeShapeType="1"/>
            </p:cNvSpPr>
            <p:nvPr/>
          </p:nvSpPr>
          <p:spPr bwMode="auto">
            <a:xfrm>
              <a:off x="6483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88" name="Line 35"/>
            <p:cNvSpPr>
              <a:spLocks noChangeShapeType="1"/>
            </p:cNvSpPr>
            <p:nvPr/>
          </p:nvSpPr>
          <p:spPr bwMode="auto">
            <a:xfrm flipH="1">
              <a:off x="6339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89" name="Line 36"/>
            <p:cNvSpPr>
              <a:spLocks noChangeShapeType="1"/>
            </p:cNvSpPr>
            <p:nvPr/>
          </p:nvSpPr>
          <p:spPr bwMode="auto">
            <a:xfrm>
              <a:off x="6483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0" name="Line 37"/>
            <p:cNvSpPr>
              <a:spLocks noChangeShapeType="1"/>
            </p:cNvSpPr>
            <p:nvPr/>
          </p:nvSpPr>
          <p:spPr bwMode="auto">
            <a:xfrm>
              <a:off x="2436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1" name="Line 38"/>
            <p:cNvSpPr>
              <a:spLocks noChangeShapeType="1"/>
            </p:cNvSpPr>
            <p:nvPr/>
          </p:nvSpPr>
          <p:spPr bwMode="auto">
            <a:xfrm>
              <a:off x="2292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2" name="Line 39"/>
            <p:cNvSpPr>
              <a:spLocks noChangeShapeType="1"/>
            </p:cNvSpPr>
            <p:nvPr/>
          </p:nvSpPr>
          <p:spPr bwMode="auto">
            <a:xfrm>
              <a:off x="2436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3" name="Line 40"/>
            <p:cNvSpPr>
              <a:spLocks noChangeShapeType="1"/>
            </p:cNvSpPr>
            <p:nvPr/>
          </p:nvSpPr>
          <p:spPr bwMode="auto">
            <a:xfrm flipH="1">
              <a:off x="2292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4" name="Line 41"/>
            <p:cNvSpPr>
              <a:spLocks noChangeShapeType="1"/>
            </p:cNvSpPr>
            <p:nvPr/>
          </p:nvSpPr>
          <p:spPr bwMode="auto">
            <a:xfrm>
              <a:off x="2436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5" name="Line 42"/>
            <p:cNvSpPr>
              <a:spLocks noChangeShapeType="1"/>
            </p:cNvSpPr>
            <p:nvPr/>
          </p:nvSpPr>
          <p:spPr bwMode="auto">
            <a:xfrm>
              <a:off x="10701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6" name="Line 43"/>
            <p:cNvSpPr>
              <a:spLocks noChangeShapeType="1"/>
            </p:cNvSpPr>
            <p:nvPr/>
          </p:nvSpPr>
          <p:spPr bwMode="auto">
            <a:xfrm>
              <a:off x="10557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7" name="Line 44"/>
            <p:cNvSpPr>
              <a:spLocks noChangeShapeType="1"/>
            </p:cNvSpPr>
            <p:nvPr/>
          </p:nvSpPr>
          <p:spPr bwMode="auto">
            <a:xfrm>
              <a:off x="10701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8" name="Line 45"/>
            <p:cNvSpPr>
              <a:spLocks noChangeShapeType="1"/>
            </p:cNvSpPr>
            <p:nvPr/>
          </p:nvSpPr>
          <p:spPr bwMode="auto">
            <a:xfrm flipH="1">
              <a:off x="10557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299" name="Line 46"/>
            <p:cNvSpPr>
              <a:spLocks noChangeShapeType="1"/>
            </p:cNvSpPr>
            <p:nvPr/>
          </p:nvSpPr>
          <p:spPr bwMode="auto">
            <a:xfrm>
              <a:off x="10701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52300" name="Group 47"/>
            <p:cNvGrpSpPr>
              <a:grpSpLocks/>
            </p:cNvGrpSpPr>
            <p:nvPr/>
          </p:nvGrpSpPr>
          <p:grpSpPr bwMode="auto">
            <a:xfrm>
              <a:off x="8405" y="3747"/>
              <a:ext cx="289" cy="577"/>
              <a:chOff x="9360" y="3184"/>
              <a:chExt cx="289" cy="577"/>
            </a:xfrm>
          </p:grpSpPr>
          <p:sp>
            <p:nvSpPr>
              <p:cNvPr id="52380" name="Line 48"/>
              <p:cNvSpPr>
                <a:spLocks noChangeShapeType="1"/>
              </p:cNvSpPr>
              <p:nvPr/>
            </p:nvSpPr>
            <p:spPr bwMode="auto">
              <a:xfrm>
                <a:off x="9504" y="3184"/>
                <a:ext cx="1" cy="43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2381" name="Line 49"/>
              <p:cNvSpPr>
                <a:spLocks noChangeShapeType="1"/>
              </p:cNvSpPr>
              <p:nvPr/>
            </p:nvSpPr>
            <p:spPr bwMode="auto">
              <a:xfrm>
                <a:off x="9360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2382" name="Line 50"/>
              <p:cNvSpPr>
                <a:spLocks noChangeShapeType="1"/>
              </p:cNvSpPr>
              <p:nvPr/>
            </p:nvSpPr>
            <p:spPr bwMode="auto">
              <a:xfrm>
                <a:off x="9504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2383" name="Line 51"/>
              <p:cNvSpPr>
                <a:spLocks noChangeShapeType="1"/>
              </p:cNvSpPr>
              <p:nvPr/>
            </p:nvSpPr>
            <p:spPr bwMode="auto">
              <a:xfrm flipH="1">
                <a:off x="9360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2384" name="Line 52"/>
              <p:cNvSpPr>
                <a:spLocks noChangeShapeType="1"/>
              </p:cNvSpPr>
              <p:nvPr/>
            </p:nvSpPr>
            <p:spPr bwMode="auto">
              <a:xfrm>
                <a:off x="9504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52301" name="Line 53"/>
            <p:cNvSpPr>
              <a:spLocks noChangeShapeType="1"/>
            </p:cNvSpPr>
            <p:nvPr/>
          </p:nvSpPr>
          <p:spPr bwMode="auto">
            <a:xfrm>
              <a:off x="11048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02" name="Line 54"/>
            <p:cNvSpPr>
              <a:spLocks noChangeShapeType="1"/>
            </p:cNvSpPr>
            <p:nvPr/>
          </p:nvSpPr>
          <p:spPr bwMode="auto">
            <a:xfrm>
              <a:off x="10904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03" name="Line 55"/>
            <p:cNvSpPr>
              <a:spLocks noChangeShapeType="1"/>
            </p:cNvSpPr>
            <p:nvPr/>
          </p:nvSpPr>
          <p:spPr bwMode="auto">
            <a:xfrm>
              <a:off x="11048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04" name="Line 56"/>
            <p:cNvSpPr>
              <a:spLocks noChangeShapeType="1"/>
            </p:cNvSpPr>
            <p:nvPr/>
          </p:nvSpPr>
          <p:spPr bwMode="auto">
            <a:xfrm flipH="1">
              <a:off x="10904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05" name="Line 57"/>
            <p:cNvSpPr>
              <a:spLocks noChangeShapeType="1"/>
            </p:cNvSpPr>
            <p:nvPr/>
          </p:nvSpPr>
          <p:spPr bwMode="auto">
            <a:xfrm>
              <a:off x="11048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06" name="Line 58"/>
            <p:cNvSpPr>
              <a:spLocks noChangeShapeType="1"/>
            </p:cNvSpPr>
            <p:nvPr/>
          </p:nvSpPr>
          <p:spPr bwMode="auto">
            <a:xfrm>
              <a:off x="6660" y="48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07" name="Line 59"/>
            <p:cNvSpPr>
              <a:spLocks noChangeShapeType="1"/>
            </p:cNvSpPr>
            <p:nvPr/>
          </p:nvSpPr>
          <p:spPr bwMode="auto">
            <a:xfrm>
              <a:off x="6516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08" name="Line 60"/>
            <p:cNvSpPr>
              <a:spLocks noChangeShapeType="1"/>
            </p:cNvSpPr>
            <p:nvPr/>
          </p:nvSpPr>
          <p:spPr bwMode="auto">
            <a:xfrm>
              <a:off x="6660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09" name="Line 61"/>
            <p:cNvSpPr>
              <a:spLocks noChangeShapeType="1"/>
            </p:cNvSpPr>
            <p:nvPr/>
          </p:nvSpPr>
          <p:spPr bwMode="auto">
            <a:xfrm flipH="1">
              <a:off x="6516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0" name="Line 62"/>
            <p:cNvSpPr>
              <a:spLocks noChangeShapeType="1"/>
            </p:cNvSpPr>
            <p:nvPr/>
          </p:nvSpPr>
          <p:spPr bwMode="auto">
            <a:xfrm>
              <a:off x="6660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1" name="Line 63"/>
            <p:cNvSpPr>
              <a:spLocks noChangeShapeType="1"/>
            </p:cNvSpPr>
            <p:nvPr/>
          </p:nvSpPr>
          <p:spPr bwMode="auto">
            <a:xfrm>
              <a:off x="2550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2" name="Line 64"/>
            <p:cNvSpPr>
              <a:spLocks noChangeShapeType="1"/>
            </p:cNvSpPr>
            <p:nvPr/>
          </p:nvSpPr>
          <p:spPr bwMode="auto">
            <a:xfrm>
              <a:off x="2406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3" name="Line 65"/>
            <p:cNvSpPr>
              <a:spLocks noChangeShapeType="1"/>
            </p:cNvSpPr>
            <p:nvPr/>
          </p:nvSpPr>
          <p:spPr bwMode="auto">
            <a:xfrm>
              <a:off x="2550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4" name="Line 66"/>
            <p:cNvSpPr>
              <a:spLocks noChangeShapeType="1"/>
            </p:cNvSpPr>
            <p:nvPr/>
          </p:nvSpPr>
          <p:spPr bwMode="auto">
            <a:xfrm flipH="1">
              <a:off x="2406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5" name="Line 67"/>
            <p:cNvSpPr>
              <a:spLocks noChangeShapeType="1"/>
            </p:cNvSpPr>
            <p:nvPr/>
          </p:nvSpPr>
          <p:spPr bwMode="auto">
            <a:xfrm>
              <a:off x="2550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6" name="Line 68"/>
            <p:cNvSpPr>
              <a:spLocks noChangeShapeType="1"/>
            </p:cNvSpPr>
            <p:nvPr/>
          </p:nvSpPr>
          <p:spPr bwMode="auto">
            <a:xfrm>
              <a:off x="11157" y="688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7" name="Line 69"/>
            <p:cNvSpPr>
              <a:spLocks noChangeShapeType="1"/>
            </p:cNvSpPr>
            <p:nvPr/>
          </p:nvSpPr>
          <p:spPr bwMode="auto">
            <a:xfrm>
              <a:off x="11013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8" name="Line 70"/>
            <p:cNvSpPr>
              <a:spLocks noChangeShapeType="1"/>
            </p:cNvSpPr>
            <p:nvPr/>
          </p:nvSpPr>
          <p:spPr bwMode="auto">
            <a:xfrm>
              <a:off x="11157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19" name="Line 71"/>
            <p:cNvSpPr>
              <a:spLocks noChangeShapeType="1"/>
            </p:cNvSpPr>
            <p:nvPr/>
          </p:nvSpPr>
          <p:spPr bwMode="auto">
            <a:xfrm flipH="1">
              <a:off x="11013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0" name="Line 72"/>
            <p:cNvSpPr>
              <a:spLocks noChangeShapeType="1"/>
            </p:cNvSpPr>
            <p:nvPr/>
          </p:nvSpPr>
          <p:spPr bwMode="auto">
            <a:xfrm>
              <a:off x="11157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1" name="Line 73"/>
            <p:cNvSpPr>
              <a:spLocks noChangeShapeType="1"/>
            </p:cNvSpPr>
            <p:nvPr/>
          </p:nvSpPr>
          <p:spPr bwMode="auto">
            <a:xfrm>
              <a:off x="8877" y="778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2" name="Line 74"/>
            <p:cNvSpPr>
              <a:spLocks noChangeShapeType="1"/>
            </p:cNvSpPr>
            <p:nvPr/>
          </p:nvSpPr>
          <p:spPr bwMode="auto">
            <a:xfrm>
              <a:off x="8733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3" name="Line 75"/>
            <p:cNvSpPr>
              <a:spLocks noChangeShapeType="1"/>
            </p:cNvSpPr>
            <p:nvPr/>
          </p:nvSpPr>
          <p:spPr bwMode="auto">
            <a:xfrm>
              <a:off x="8877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4" name="Line 76"/>
            <p:cNvSpPr>
              <a:spLocks noChangeShapeType="1"/>
            </p:cNvSpPr>
            <p:nvPr/>
          </p:nvSpPr>
          <p:spPr bwMode="auto">
            <a:xfrm flipH="1">
              <a:off x="8733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5" name="Line 77"/>
            <p:cNvSpPr>
              <a:spLocks noChangeShapeType="1"/>
            </p:cNvSpPr>
            <p:nvPr/>
          </p:nvSpPr>
          <p:spPr bwMode="auto">
            <a:xfrm>
              <a:off x="8877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6" name="Line 78"/>
            <p:cNvSpPr>
              <a:spLocks noChangeShapeType="1"/>
            </p:cNvSpPr>
            <p:nvPr/>
          </p:nvSpPr>
          <p:spPr bwMode="auto">
            <a:xfrm>
              <a:off x="4686" y="79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7" name="Line 79"/>
            <p:cNvSpPr>
              <a:spLocks noChangeShapeType="1"/>
            </p:cNvSpPr>
            <p:nvPr/>
          </p:nvSpPr>
          <p:spPr bwMode="auto">
            <a:xfrm>
              <a:off x="4542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8" name="Line 80"/>
            <p:cNvSpPr>
              <a:spLocks noChangeShapeType="1"/>
            </p:cNvSpPr>
            <p:nvPr/>
          </p:nvSpPr>
          <p:spPr bwMode="auto">
            <a:xfrm>
              <a:off x="4686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29" name="Line 81"/>
            <p:cNvSpPr>
              <a:spLocks noChangeShapeType="1"/>
            </p:cNvSpPr>
            <p:nvPr/>
          </p:nvSpPr>
          <p:spPr bwMode="auto">
            <a:xfrm flipH="1">
              <a:off x="4542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0" name="Line 82"/>
            <p:cNvSpPr>
              <a:spLocks noChangeShapeType="1"/>
            </p:cNvSpPr>
            <p:nvPr/>
          </p:nvSpPr>
          <p:spPr bwMode="auto">
            <a:xfrm>
              <a:off x="4686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1" name="Line 83"/>
            <p:cNvSpPr>
              <a:spLocks noChangeShapeType="1"/>
            </p:cNvSpPr>
            <p:nvPr/>
          </p:nvSpPr>
          <p:spPr bwMode="auto">
            <a:xfrm>
              <a:off x="2493" y="7060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2" name="Line 84"/>
            <p:cNvSpPr>
              <a:spLocks noChangeShapeType="1"/>
            </p:cNvSpPr>
            <p:nvPr/>
          </p:nvSpPr>
          <p:spPr bwMode="auto">
            <a:xfrm>
              <a:off x="2349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3" name="Line 85"/>
            <p:cNvSpPr>
              <a:spLocks noChangeShapeType="1"/>
            </p:cNvSpPr>
            <p:nvPr/>
          </p:nvSpPr>
          <p:spPr bwMode="auto">
            <a:xfrm>
              <a:off x="2493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4" name="Line 86"/>
            <p:cNvSpPr>
              <a:spLocks noChangeShapeType="1"/>
            </p:cNvSpPr>
            <p:nvPr/>
          </p:nvSpPr>
          <p:spPr bwMode="auto">
            <a:xfrm flipH="1">
              <a:off x="2349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5" name="Line 87"/>
            <p:cNvSpPr>
              <a:spLocks noChangeShapeType="1"/>
            </p:cNvSpPr>
            <p:nvPr/>
          </p:nvSpPr>
          <p:spPr bwMode="auto">
            <a:xfrm>
              <a:off x="2493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6" name="Line 88"/>
            <p:cNvSpPr>
              <a:spLocks noChangeShapeType="1"/>
            </p:cNvSpPr>
            <p:nvPr/>
          </p:nvSpPr>
          <p:spPr bwMode="auto">
            <a:xfrm>
              <a:off x="9105" y="574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7" name="Line 89"/>
            <p:cNvSpPr>
              <a:spLocks noChangeShapeType="1"/>
            </p:cNvSpPr>
            <p:nvPr/>
          </p:nvSpPr>
          <p:spPr bwMode="auto">
            <a:xfrm>
              <a:off x="8961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8" name="Line 90"/>
            <p:cNvSpPr>
              <a:spLocks noChangeShapeType="1"/>
            </p:cNvSpPr>
            <p:nvPr/>
          </p:nvSpPr>
          <p:spPr bwMode="auto">
            <a:xfrm>
              <a:off x="9105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39" name="Line 91"/>
            <p:cNvSpPr>
              <a:spLocks noChangeShapeType="1"/>
            </p:cNvSpPr>
            <p:nvPr/>
          </p:nvSpPr>
          <p:spPr bwMode="auto">
            <a:xfrm flipH="1">
              <a:off x="8961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0" name="Line 92"/>
            <p:cNvSpPr>
              <a:spLocks noChangeShapeType="1"/>
            </p:cNvSpPr>
            <p:nvPr/>
          </p:nvSpPr>
          <p:spPr bwMode="auto">
            <a:xfrm>
              <a:off x="9105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1" name="Line 93"/>
            <p:cNvSpPr>
              <a:spLocks noChangeShapeType="1"/>
            </p:cNvSpPr>
            <p:nvPr/>
          </p:nvSpPr>
          <p:spPr bwMode="auto">
            <a:xfrm>
              <a:off x="6717" y="70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2" name="Line 94"/>
            <p:cNvSpPr>
              <a:spLocks noChangeShapeType="1"/>
            </p:cNvSpPr>
            <p:nvPr/>
          </p:nvSpPr>
          <p:spPr bwMode="auto">
            <a:xfrm>
              <a:off x="6573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3" name="Line 95"/>
            <p:cNvSpPr>
              <a:spLocks noChangeShapeType="1"/>
            </p:cNvSpPr>
            <p:nvPr/>
          </p:nvSpPr>
          <p:spPr bwMode="auto">
            <a:xfrm>
              <a:off x="6717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4" name="Line 96"/>
            <p:cNvSpPr>
              <a:spLocks noChangeShapeType="1"/>
            </p:cNvSpPr>
            <p:nvPr/>
          </p:nvSpPr>
          <p:spPr bwMode="auto">
            <a:xfrm flipH="1">
              <a:off x="6573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5" name="Line 97"/>
            <p:cNvSpPr>
              <a:spLocks noChangeShapeType="1"/>
            </p:cNvSpPr>
            <p:nvPr/>
          </p:nvSpPr>
          <p:spPr bwMode="auto">
            <a:xfrm>
              <a:off x="6717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6" name="Line 98"/>
            <p:cNvSpPr>
              <a:spLocks noChangeShapeType="1"/>
            </p:cNvSpPr>
            <p:nvPr/>
          </p:nvSpPr>
          <p:spPr bwMode="auto">
            <a:xfrm>
              <a:off x="4458" y="57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7" name="Line 99"/>
            <p:cNvSpPr>
              <a:spLocks noChangeShapeType="1"/>
            </p:cNvSpPr>
            <p:nvPr/>
          </p:nvSpPr>
          <p:spPr bwMode="auto">
            <a:xfrm>
              <a:off x="4314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8" name="Line 100"/>
            <p:cNvSpPr>
              <a:spLocks noChangeShapeType="1"/>
            </p:cNvSpPr>
            <p:nvPr/>
          </p:nvSpPr>
          <p:spPr bwMode="auto">
            <a:xfrm>
              <a:off x="4458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49" name="Line 101"/>
            <p:cNvSpPr>
              <a:spLocks noChangeShapeType="1"/>
            </p:cNvSpPr>
            <p:nvPr/>
          </p:nvSpPr>
          <p:spPr bwMode="auto">
            <a:xfrm flipH="1">
              <a:off x="4314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0" name="Line 102"/>
            <p:cNvSpPr>
              <a:spLocks noChangeShapeType="1"/>
            </p:cNvSpPr>
            <p:nvPr/>
          </p:nvSpPr>
          <p:spPr bwMode="auto">
            <a:xfrm>
              <a:off x="4458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1" name="Line 103"/>
            <p:cNvSpPr>
              <a:spLocks noChangeShapeType="1"/>
            </p:cNvSpPr>
            <p:nvPr/>
          </p:nvSpPr>
          <p:spPr bwMode="auto">
            <a:xfrm>
              <a:off x="2436" y="916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2" name="Line 104"/>
            <p:cNvSpPr>
              <a:spLocks noChangeShapeType="1"/>
            </p:cNvSpPr>
            <p:nvPr/>
          </p:nvSpPr>
          <p:spPr bwMode="auto">
            <a:xfrm>
              <a:off x="2292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3" name="Line 105"/>
            <p:cNvSpPr>
              <a:spLocks noChangeShapeType="1"/>
            </p:cNvSpPr>
            <p:nvPr/>
          </p:nvSpPr>
          <p:spPr bwMode="auto">
            <a:xfrm>
              <a:off x="2436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4" name="Line 106"/>
            <p:cNvSpPr>
              <a:spLocks noChangeShapeType="1"/>
            </p:cNvSpPr>
            <p:nvPr/>
          </p:nvSpPr>
          <p:spPr bwMode="auto">
            <a:xfrm flipH="1">
              <a:off x="2292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5" name="Line 107"/>
            <p:cNvSpPr>
              <a:spLocks noChangeShapeType="1"/>
            </p:cNvSpPr>
            <p:nvPr/>
          </p:nvSpPr>
          <p:spPr bwMode="auto">
            <a:xfrm>
              <a:off x="2436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6" name="Line 108"/>
            <p:cNvSpPr>
              <a:spLocks noChangeShapeType="1"/>
            </p:cNvSpPr>
            <p:nvPr/>
          </p:nvSpPr>
          <p:spPr bwMode="auto">
            <a:xfrm>
              <a:off x="4572" y="37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7" name="Line 109"/>
            <p:cNvSpPr>
              <a:spLocks noChangeShapeType="1"/>
            </p:cNvSpPr>
            <p:nvPr/>
          </p:nvSpPr>
          <p:spPr bwMode="auto">
            <a:xfrm>
              <a:off x="4428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8" name="Line 110"/>
            <p:cNvSpPr>
              <a:spLocks noChangeShapeType="1"/>
            </p:cNvSpPr>
            <p:nvPr/>
          </p:nvSpPr>
          <p:spPr bwMode="auto">
            <a:xfrm>
              <a:off x="4572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59" name="Line 111"/>
            <p:cNvSpPr>
              <a:spLocks noChangeShapeType="1"/>
            </p:cNvSpPr>
            <p:nvPr/>
          </p:nvSpPr>
          <p:spPr bwMode="auto">
            <a:xfrm flipH="1">
              <a:off x="4428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60" name="Line 112"/>
            <p:cNvSpPr>
              <a:spLocks noChangeShapeType="1"/>
            </p:cNvSpPr>
            <p:nvPr/>
          </p:nvSpPr>
          <p:spPr bwMode="auto">
            <a:xfrm>
              <a:off x="4572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61" name="Oval 113"/>
            <p:cNvSpPr>
              <a:spLocks noChangeArrowheads="1"/>
            </p:cNvSpPr>
            <p:nvPr/>
          </p:nvSpPr>
          <p:spPr bwMode="auto">
            <a:xfrm>
              <a:off x="1380" y="785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362" name="AutoShape 114"/>
            <p:cNvSpPr>
              <a:spLocks noChangeArrowheads="1"/>
            </p:cNvSpPr>
            <p:nvPr/>
          </p:nvSpPr>
          <p:spPr bwMode="auto">
            <a:xfrm>
              <a:off x="3769" y="2727"/>
              <a:ext cx="1585" cy="62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Finisher Off’er</a:t>
              </a:r>
              <a:endParaRPr lang="en-US"/>
            </a:p>
          </p:txBody>
        </p:sp>
        <p:sp>
          <p:nvSpPr>
            <p:cNvPr id="52363" name="Oval 115"/>
            <p:cNvSpPr>
              <a:spLocks noChangeArrowheads="1"/>
            </p:cNvSpPr>
            <p:nvPr/>
          </p:nvSpPr>
          <p:spPr bwMode="auto">
            <a:xfrm>
              <a:off x="10272" y="7630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364" name="Line 116"/>
            <p:cNvSpPr>
              <a:spLocks noChangeShapeType="1"/>
            </p:cNvSpPr>
            <p:nvPr/>
          </p:nvSpPr>
          <p:spPr bwMode="auto">
            <a:xfrm>
              <a:off x="11442" y="8941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65" name="Line 117"/>
            <p:cNvSpPr>
              <a:spLocks noChangeShapeType="1"/>
            </p:cNvSpPr>
            <p:nvPr/>
          </p:nvSpPr>
          <p:spPr bwMode="auto">
            <a:xfrm>
              <a:off x="11298" y="9085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66" name="Line 118"/>
            <p:cNvSpPr>
              <a:spLocks noChangeShapeType="1"/>
            </p:cNvSpPr>
            <p:nvPr/>
          </p:nvSpPr>
          <p:spPr bwMode="auto">
            <a:xfrm>
              <a:off x="11469" y="9085"/>
              <a:ext cx="118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67" name="Line 119"/>
            <p:cNvSpPr>
              <a:spLocks noChangeShapeType="1"/>
            </p:cNvSpPr>
            <p:nvPr/>
          </p:nvSpPr>
          <p:spPr bwMode="auto">
            <a:xfrm flipH="1">
              <a:off x="11298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68" name="Line 120"/>
            <p:cNvSpPr>
              <a:spLocks noChangeShapeType="1"/>
            </p:cNvSpPr>
            <p:nvPr/>
          </p:nvSpPr>
          <p:spPr bwMode="auto">
            <a:xfrm>
              <a:off x="11442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69" name="Oval 121"/>
            <p:cNvSpPr>
              <a:spLocks noChangeArrowheads="1"/>
            </p:cNvSpPr>
            <p:nvPr/>
          </p:nvSpPr>
          <p:spPr bwMode="auto">
            <a:xfrm>
              <a:off x="5481" y="774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52370" name="AutoShape 122"/>
            <p:cNvSpPr>
              <a:spLocks noChangeArrowheads="1"/>
            </p:cNvSpPr>
            <p:nvPr/>
          </p:nvSpPr>
          <p:spPr bwMode="auto">
            <a:xfrm>
              <a:off x="3543" y="4793"/>
              <a:ext cx="1824" cy="638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Quality Advocate</a:t>
              </a:r>
              <a:endParaRPr lang="en-US"/>
            </a:p>
          </p:txBody>
        </p:sp>
        <p:sp>
          <p:nvSpPr>
            <p:cNvPr id="52371" name="Line 123"/>
            <p:cNvSpPr>
              <a:spLocks noChangeShapeType="1"/>
            </p:cNvSpPr>
            <p:nvPr/>
          </p:nvSpPr>
          <p:spPr bwMode="auto">
            <a:xfrm>
              <a:off x="6594" y="905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72" name="Line 124"/>
            <p:cNvSpPr>
              <a:spLocks noChangeShapeType="1"/>
            </p:cNvSpPr>
            <p:nvPr/>
          </p:nvSpPr>
          <p:spPr bwMode="auto">
            <a:xfrm>
              <a:off x="6450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73" name="Line 125"/>
            <p:cNvSpPr>
              <a:spLocks noChangeShapeType="1"/>
            </p:cNvSpPr>
            <p:nvPr/>
          </p:nvSpPr>
          <p:spPr bwMode="auto">
            <a:xfrm>
              <a:off x="6594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74" name="Line 126"/>
            <p:cNvSpPr>
              <a:spLocks noChangeShapeType="1"/>
            </p:cNvSpPr>
            <p:nvPr/>
          </p:nvSpPr>
          <p:spPr bwMode="auto">
            <a:xfrm flipH="1">
              <a:off x="6450" y="948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75" name="Line 127"/>
            <p:cNvSpPr>
              <a:spLocks noChangeShapeType="1"/>
            </p:cNvSpPr>
            <p:nvPr/>
          </p:nvSpPr>
          <p:spPr bwMode="auto">
            <a:xfrm>
              <a:off x="6594" y="9489"/>
              <a:ext cx="145" cy="144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2376" name="AutoShape 128"/>
            <p:cNvSpPr>
              <a:spLocks noChangeArrowheads="1"/>
            </p:cNvSpPr>
            <p:nvPr/>
          </p:nvSpPr>
          <p:spPr bwMode="auto">
            <a:xfrm>
              <a:off x="10478" y="7855"/>
              <a:ext cx="1873" cy="75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Devil’s Advocate</a:t>
              </a:r>
              <a:endParaRPr lang="en-US"/>
            </a:p>
          </p:txBody>
        </p:sp>
        <p:sp>
          <p:nvSpPr>
            <p:cNvPr id="52377" name="AutoShape 129"/>
            <p:cNvSpPr>
              <a:spLocks noChangeArrowheads="1"/>
            </p:cNvSpPr>
            <p:nvPr/>
          </p:nvSpPr>
          <p:spPr bwMode="auto">
            <a:xfrm>
              <a:off x="5532" y="8222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Humorist</a:t>
              </a:r>
              <a:endParaRPr lang="en-US"/>
            </a:p>
          </p:txBody>
        </p:sp>
        <p:sp>
          <p:nvSpPr>
            <p:cNvPr id="52378" name="AutoShape 130"/>
            <p:cNvSpPr>
              <a:spLocks noChangeArrowheads="1"/>
            </p:cNvSpPr>
            <p:nvPr/>
          </p:nvSpPr>
          <p:spPr bwMode="auto">
            <a:xfrm>
              <a:off x="1608" y="8172"/>
              <a:ext cx="1710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300" b="1" i="1">
                  <a:latin typeface="Univers (W1)" charset="0"/>
                </a:rPr>
                <a:t>Culture</a:t>
              </a:r>
            </a:p>
            <a:p>
              <a:pPr algn="ctr"/>
              <a:r>
                <a:rPr lang="en-US" sz="1200" b="1" i="1">
                  <a:latin typeface="Univers (W1)" charset="0"/>
                </a:rPr>
                <a:t>Checker</a:t>
              </a:r>
              <a:endParaRPr lang="en-US"/>
            </a:p>
          </p:txBody>
        </p:sp>
        <p:sp>
          <p:nvSpPr>
            <p:cNvPr id="52379" name="AutoShape 131"/>
            <p:cNvSpPr>
              <a:spLocks noChangeArrowheads="1"/>
            </p:cNvSpPr>
            <p:nvPr/>
          </p:nvSpPr>
          <p:spPr bwMode="auto">
            <a:xfrm>
              <a:off x="7821" y="6874"/>
              <a:ext cx="2017" cy="430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Celebrator</a:t>
              </a:r>
              <a:endParaRPr lang="en-US"/>
            </a:p>
          </p:txBody>
        </p:sp>
      </p:grpSp>
      <p:sp>
        <p:nvSpPr>
          <p:cNvPr id="52226" name="Text Box 132"/>
          <p:cNvSpPr txBox="1">
            <a:spLocks noChangeArrowheads="1"/>
          </p:cNvSpPr>
          <p:nvPr/>
        </p:nvSpPr>
        <p:spPr bwMode="auto">
          <a:xfrm>
            <a:off x="2413000" y="446088"/>
            <a:ext cx="681038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Rita</a:t>
            </a:r>
          </a:p>
        </p:txBody>
      </p:sp>
      <p:sp>
        <p:nvSpPr>
          <p:cNvPr id="52227" name="Text Box 133"/>
          <p:cNvSpPr txBox="1">
            <a:spLocks noChangeArrowheads="1"/>
          </p:cNvSpPr>
          <p:nvPr/>
        </p:nvSpPr>
        <p:spPr bwMode="auto">
          <a:xfrm>
            <a:off x="3838575" y="481013"/>
            <a:ext cx="884238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Manu</a:t>
            </a:r>
          </a:p>
        </p:txBody>
      </p:sp>
      <p:sp>
        <p:nvSpPr>
          <p:cNvPr id="52228" name="Text Box 134"/>
          <p:cNvSpPr txBox="1">
            <a:spLocks noChangeArrowheads="1"/>
          </p:cNvSpPr>
          <p:nvPr/>
        </p:nvSpPr>
        <p:spPr bwMode="auto">
          <a:xfrm>
            <a:off x="5294313" y="409575"/>
            <a:ext cx="790575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Luke</a:t>
            </a:r>
          </a:p>
        </p:txBody>
      </p:sp>
      <p:sp>
        <p:nvSpPr>
          <p:cNvPr id="52229" name="Text Box 135"/>
          <p:cNvSpPr txBox="1">
            <a:spLocks noChangeArrowheads="1"/>
          </p:cNvSpPr>
          <p:nvPr/>
        </p:nvSpPr>
        <p:spPr bwMode="auto">
          <a:xfrm>
            <a:off x="6732588" y="404813"/>
            <a:ext cx="852487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Carol</a:t>
            </a:r>
          </a:p>
        </p:txBody>
      </p:sp>
      <p:sp>
        <p:nvSpPr>
          <p:cNvPr id="52230" name="Freeform 136"/>
          <p:cNvSpPr>
            <a:spLocks/>
          </p:cNvSpPr>
          <p:nvPr/>
        </p:nvSpPr>
        <p:spPr bwMode="auto">
          <a:xfrm>
            <a:off x="6588125" y="333375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31" name="Freeform 137"/>
          <p:cNvSpPr>
            <a:spLocks/>
          </p:cNvSpPr>
          <p:nvPr/>
        </p:nvSpPr>
        <p:spPr bwMode="auto">
          <a:xfrm>
            <a:off x="5076825" y="338138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32" name="Freeform 138"/>
          <p:cNvSpPr>
            <a:spLocks/>
          </p:cNvSpPr>
          <p:nvPr/>
        </p:nvSpPr>
        <p:spPr bwMode="auto">
          <a:xfrm>
            <a:off x="2195513" y="40481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33" name="Freeform 139"/>
          <p:cNvSpPr>
            <a:spLocks/>
          </p:cNvSpPr>
          <p:nvPr/>
        </p:nvSpPr>
        <p:spPr bwMode="auto">
          <a:xfrm>
            <a:off x="3563938" y="33655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34" name="Freeform 140"/>
          <p:cNvSpPr>
            <a:spLocks/>
          </p:cNvSpPr>
          <p:nvPr/>
        </p:nvSpPr>
        <p:spPr bwMode="auto">
          <a:xfrm>
            <a:off x="6300788" y="148431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35" name="Freeform 141"/>
          <p:cNvSpPr>
            <a:spLocks/>
          </p:cNvSpPr>
          <p:nvPr/>
        </p:nvSpPr>
        <p:spPr bwMode="auto">
          <a:xfrm>
            <a:off x="6804025" y="5327650"/>
            <a:ext cx="1223963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36" name="Freeform 142"/>
          <p:cNvSpPr>
            <a:spLocks/>
          </p:cNvSpPr>
          <p:nvPr/>
        </p:nvSpPr>
        <p:spPr bwMode="auto">
          <a:xfrm>
            <a:off x="2339975" y="3429000"/>
            <a:ext cx="1223963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37" name="Freeform 143"/>
          <p:cNvSpPr>
            <a:spLocks/>
          </p:cNvSpPr>
          <p:nvPr/>
        </p:nvSpPr>
        <p:spPr bwMode="auto">
          <a:xfrm>
            <a:off x="3779838" y="422116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38" name="Freeform 147"/>
          <p:cNvSpPr>
            <a:spLocks/>
          </p:cNvSpPr>
          <p:nvPr/>
        </p:nvSpPr>
        <p:spPr bwMode="auto">
          <a:xfrm>
            <a:off x="2484438" y="4797425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39" name="Freeform 148"/>
          <p:cNvSpPr>
            <a:spLocks/>
          </p:cNvSpPr>
          <p:nvPr/>
        </p:nvSpPr>
        <p:spPr bwMode="auto">
          <a:xfrm>
            <a:off x="5219700" y="3357563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0" name="Freeform 149"/>
          <p:cNvSpPr>
            <a:spLocks/>
          </p:cNvSpPr>
          <p:nvPr/>
        </p:nvSpPr>
        <p:spPr bwMode="auto">
          <a:xfrm>
            <a:off x="2339975" y="1989138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1" name="Freeform 151"/>
          <p:cNvSpPr>
            <a:spLocks/>
          </p:cNvSpPr>
          <p:nvPr/>
        </p:nvSpPr>
        <p:spPr bwMode="auto">
          <a:xfrm>
            <a:off x="6804025" y="5445125"/>
            <a:ext cx="1223963" cy="233363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2" name="Freeform 152"/>
          <p:cNvSpPr>
            <a:spLocks/>
          </p:cNvSpPr>
          <p:nvPr/>
        </p:nvSpPr>
        <p:spPr bwMode="auto">
          <a:xfrm>
            <a:off x="6300788" y="1628775"/>
            <a:ext cx="1223962" cy="233363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3" name="Freeform 153"/>
          <p:cNvSpPr>
            <a:spLocks/>
          </p:cNvSpPr>
          <p:nvPr/>
        </p:nvSpPr>
        <p:spPr bwMode="auto">
          <a:xfrm>
            <a:off x="4859338" y="213360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4" name="Freeform 154"/>
          <p:cNvSpPr>
            <a:spLocks/>
          </p:cNvSpPr>
          <p:nvPr/>
        </p:nvSpPr>
        <p:spPr bwMode="auto">
          <a:xfrm>
            <a:off x="3563938" y="141287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5" name="Freeform 155"/>
          <p:cNvSpPr>
            <a:spLocks/>
          </p:cNvSpPr>
          <p:nvPr/>
        </p:nvSpPr>
        <p:spPr bwMode="auto">
          <a:xfrm>
            <a:off x="3563938" y="141287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6" name="Freeform 157"/>
          <p:cNvSpPr>
            <a:spLocks/>
          </p:cNvSpPr>
          <p:nvPr/>
        </p:nvSpPr>
        <p:spPr bwMode="auto">
          <a:xfrm>
            <a:off x="5003800" y="2205038"/>
            <a:ext cx="1152525" cy="2174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7" name="Freeform 158"/>
          <p:cNvSpPr>
            <a:spLocks/>
          </p:cNvSpPr>
          <p:nvPr/>
        </p:nvSpPr>
        <p:spPr bwMode="auto">
          <a:xfrm>
            <a:off x="2411413" y="2133600"/>
            <a:ext cx="1152525" cy="2174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8" name="Freeform 159"/>
          <p:cNvSpPr>
            <a:spLocks/>
          </p:cNvSpPr>
          <p:nvPr/>
        </p:nvSpPr>
        <p:spPr bwMode="auto">
          <a:xfrm>
            <a:off x="1008063" y="2852738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49" name="Freeform 160"/>
          <p:cNvSpPr>
            <a:spLocks/>
          </p:cNvSpPr>
          <p:nvPr/>
        </p:nvSpPr>
        <p:spPr bwMode="auto">
          <a:xfrm>
            <a:off x="6804025" y="5516563"/>
            <a:ext cx="1152525" cy="2174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50" name="Freeform 161"/>
          <p:cNvSpPr>
            <a:spLocks/>
          </p:cNvSpPr>
          <p:nvPr/>
        </p:nvSpPr>
        <p:spPr bwMode="auto">
          <a:xfrm>
            <a:off x="5292725" y="3429000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51" name="Freeform 162"/>
          <p:cNvSpPr>
            <a:spLocks/>
          </p:cNvSpPr>
          <p:nvPr/>
        </p:nvSpPr>
        <p:spPr bwMode="auto">
          <a:xfrm>
            <a:off x="2339975" y="3500438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52" name="Freeform 163"/>
          <p:cNvSpPr>
            <a:spLocks/>
          </p:cNvSpPr>
          <p:nvPr/>
        </p:nvSpPr>
        <p:spPr bwMode="auto">
          <a:xfrm>
            <a:off x="1116013" y="2997200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53" name="Freeform 164"/>
          <p:cNvSpPr>
            <a:spLocks/>
          </p:cNvSpPr>
          <p:nvPr/>
        </p:nvSpPr>
        <p:spPr bwMode="auto">
          <a:xfrm>
            <a:off x="2411413" y="2205038"/>
            <a:ext cx="1189037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54" name="Freeform 165"/>
          <p:cNvSpPr>
            <a:spLocks/>
          </p:cNvSpPr>
          <p:nvPr/>
        </p:nvSpPr>
        <p:spPr bwMode="auto">
          <a:xfrm flipV="1">
            <a:off x="6696075" y="5876925"/>
            <a:ext cx="14049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55" name="Freeform 167"/>
          <p:cNvSpPr>
            <a:spLocks/>
          </p:cNvSpPr>
          <p:nvPr/>
        </p:nvSpPr>
        <p:spPr bwMode="auto">
          <a:xfrm>
            <a:off x="1042988" y="4221163"/>
            <a:ext cx="136842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prstDash val="sysDot"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56" name="Freeform 169"/>
          <p:cNvSpPr>
            <a:spLocks/>
          </p:cNvSpPr>
          <p:nvPr/>
        </p:nvSpPr>
        <p:spPr bwMode="auto">
          <a:xfrm>
            <a:off x="3779838" y="2852738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prstDash val="sysDot"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2257" name="Freeform 170"/>
          <p:cNvSpPr>
            <a:spLocks/>
          </p:cNvSpPr>
          <p:nvPr/>
        </p:nvSpPr>
        <p:spPr bwMode="auto">
          <a:xfrm>
            <a:off x="6516688" y="2924175"/>
            <a:ext cx="126047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prstDash val="sysDot"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Rectangle 2"/>
          <p:cNvSpPr>
            <a:spLocks noGrp="1" noChangeArrowheads="1"/>
          </p:cNvSpPr>
          <p:nvPr>
            <p:ph type="title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smtClean="0"/>
              <a:t>Example Analysis #2</a:t>
            </a:r>
          </a:p>
        </p:txBody>
      </p:sp>
      <p:sp>
        <p:nvSpPr>
          <p:cNvPr id="5427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lnSpc>
                <a:spcPct val="80000"/>
              </a:lnSpc>
              <a:buFontTx/>
              <a:buNone/>
            </a:pPr>
            <a:r>
              <a:rPr lang="en-US" sz="2800" smtClean="0"/>
              <a:t>Strengths: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rabicPeriod"/>
            </a:pPr>
            <a:r>
              <a:rPr lang="en-US" sz="2400" smtClean="0"/>
              <a:t>Lots of detailed and analytical thinking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rabicPeriod"/>
            </a:pPr>
            <a:r>
              <a:rPr lang="en-US" sz="2400" smtClean="0"/>
              <a:t>Quite task focused 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rabicPeriod"/>
            </a:pPr>
            <a:r>
              <a:rPr lang="en-US" sz="2400" smtClean="0"/>
              <a:t>Will get things done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rabicPeriod"/>
            </a:pPr>
            <a:r>
              <a:rPr lang="en-US" sz="2400" smtClean="0"/>
              <a:t>Will identify risks and potential problems</a:t>
            </a:r>
          </a:p>
          <a:p>
            <a:pPr marL="609600" indent="-609600" eaLnBrk="1" hangingPunct="1">
              <a:lnSpc>
                <a:spcPct val="80000"/>
              </a:lnSpc>
              <a:buFontTx/>
              <a:buNone/>
            </a:pPr>
            <a:r>
              <a:rPr lang="en-US" sz="2800" smtClean="0"/>
              <a:t>Challenges: 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rabicPeriod"/>
            </a:pPr>
            <a:r>
              <a:rPr lang="en-US" sz="2400" smtClean="0"/>
              <a:t>Lack of creativity - may struggle to innovate and  solve problems?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rabicPeriod"/>
            </a:pPr>
            <a:r>
              <a:rPr lang="en-US" sz="2400" smtClean="0"/>
              <a:t>Lack of fun or enjoyment in the project?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rabicPeriod"/>
            </a:pPr>
            <a:r>
              <a:rPr lang="en-US" sz="2400" smtClean="0"/>
              <a:t>May lack empathy; will they engage well with stakeholders?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rabicPeriod"/>
            </a:pPr>
            <a:r>
              <a:rPr lang="en-US" sz="2400" smtClean="0"/>
              <a:t>Do they understand the project’s vision?</a:t>
            </a:r>
          </a:p>
          <a:p>
            <a:pPr marL="990600" lvl="1" indent="-533400" eaLnBrk="1" hangingPunct="1">
              <a:lnSpc>
                <a:spcPct val="80000"/>
              </a:lnSpc>
              <a:buFontTx/>
              <a:buAutoNum type="arabicPeriod"/>
            </a:pPr>
            <a:endParaRPr lang="en-US" sz="24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1908175" y="260350"/>
            <a:ext cx="6480249" cy="777875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NZ" sz="4000" dirty="0" smtClean="0"/>
              <a:t>Thank you</a:t>
            </a:r>
            <a:endParaRPr lang="en-GB" sz="4000" dirty="0" smtClean="0"/>
          </a:p>
        </p:txBody>
      </p:sp>
      <p:sp>
        <p:nvSpPr>
          <p:cNvPr id="19458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268760"/>
            <a:ext cx="8229600" cy="5184576"/>
          </a:xfrm>
        </p:spPr>
        <p:txBody>
          <a:bodyPr/>
          <a:lstStyle/>
          <a:p>
            <a:pPr marL="0" indent="0">
              <a:lnSpc>
                <a:spcPct val="90000"/>
              </a:lnSpc>
              <a:buNone/>
            </a:pPr>
            <a:r>
              <a:rPr lang="en-NZ" sz="1400" dirty="0" smtClean="0"/>
              <a:t>I’m back home in </a:t>
            </a:r>
            <a:r>
              <a:rPr lang="en-NZ" sz="1400" dirty="0" err="1" smtClean="0"/>
              <a:t>Mohua</a:t>
            </a:r>
            <a:r>
              <a:rPr lang="en-NZ" sz="1400" dirty="0" smtClean="0"/>
              <a:t> (Golden Bay). I returned to paradise loaded up with fond memories of spending time with you. </a:t>
            </a:r>
            <a:r>
              <a:rPr lang="en-NZ" sz="1400" dirty="0"/>
              <a:t>M</a:t>
            </a:r>
            <a:r>
              <a:rPr lang="en-NZ" sz="1400" dirty="0" smtClean="0"/>
              <a:t>y treasure box is filled with precious gems of learning: “self care is a discipline”, </a:t>
            </a:r>
            <a:r>
              <a:rPr lang="en-NZ" sz="1400" dirty="0"/>
              <a:t>“intrinsic motivators</a:t>
            </a:r>
            <a:r>
              <a:rPr lang="en-NZ" sz="1400" dirty="0" smtClean="0"/>
              <a:t>”, “escape from prison” and “each </a:t>
            </a:r>
            <a:r>
              <a:rPr lang="en-NZ" sz="1400" dirty="0"/>
              <a:t>day a better </a:t>
            </a:r>
            <a:r>
              <a:rPr lang="en-NZ" sz="1400" dirty="0" smtClean="0"/>
              <a:t>me”. </a:t>
            </a:r>
          </a:p>
          <a:p>
            <a:pPr marL="0" indent="0">
              <a:lnSpc>
                <a:spcPct val="90000"/>
              </a:lnSpc>
              <a:buNone/>
            </a:pPr>
            <a:endParaRPr lang="en-NZ" sz="1400" dirty="0" smtClean="0"/>
          </a:p>
          <a:p>
            <a:pPr marL="0" indent="0">
              <a:lnSpc>
                <a:spcPct val="90000"/>
              </a:lnSpc>
              <a:buNone/>
            </a:pPr>
            <a:r>
              <a:rPr lang="en-NZ" sz="1400" dirty="0" smtClean="0"/>
              <a:t>I know how fortunate I am to have lots of time to do things that I really enjoy, such as building more nesting boxes for our local </a:t>
            </a:r>
            <a:r>
              <a:rPr lang="en-NZ" sz="1400" dirty="0" err="1" smtClean="0"/>
              <a:t>korora</a:t>
            </a:r>
            <a:r>
              <a:rPr lang="en-NZ" sz="1400" dirty="0" smtClean="0"/>
              <a:t> (Little Blue Penguin, like the sushi shop penguin.) </a:t>
            </a:r>
          </a:p>
          <a:p>
            <a:pPr marL="0" indent="0">
              <a:lnSpc>
                <a:spcPct val="90000"/>
              </a:lnSpc>
              <a:buNone/>
            </a:pPr>
            <a:endParaRPr lang="en-NZ" sz="1400" dirty="0"/>
          </a:p>
          <a:p>
            <a:pPr marL="0" indent="0">
              <a:lnSpc>
                <a:spcPct val="90000"/>
              </a:lnSpc>
              <a:buNone/>
            </a:pPr>
            <a:r>
              <a:rPr lang="en-NZ" sz="1400" dirty="0" smtClean="0"/>
              <a:t>Thanks for being such a great group to work with. I appreciate that you all got out of your comfort zone to stretch and learn. No broken noses.</a:t>
            </a:r>
          </a:p>
          <a:p>
            <a:pPr marL="0" indent="0">
              <a:lnSpc>
                <a:spcPct val="90000"/>
              </a:lnSpc>
              <a:buNone/>
            </a:pPr>
            <a:endParaRPr lang="en-NZ" sz="1400" dirty="0"/>
          </a:p>
          <a:p>
            <a:pPr marL="0" indent="0">
              <a:lnSpc>
                <a:spcPct val="90000"/>
              </a:lnSpc>
              <a:buNone/>
            </a:pPr>
            <a:r>
              <a:rPr lang="en-NZ" sz="1400" dirty="0"/>
              <a:t>Best wishes with all your </a:t>
            </a:r>
            <a:r>
              <a:rPr lang="en-NZ" sz="1400" dirty="0" smtClean="0"/>
              <a:t>projects. I imagine all of you making yourself and the world better with your projects.</a:t>
            </a:r>
          </a:p>
          <a:p>
            <a:pPr marL="0" indent="0">
              <a:lnSpc>
                <a:spcPct val="90000"/>
              </a:lnSpc>
              <a:buNone/>
            </a:pPr>
            <a:endParaRPr lang="en-NZ" sz="1400" dirty="0"/>
          </a:p>
          <a:p>
            <a:pPr marL="0" indent="0">
              <a:lnSpc>
                <a:spcPct val="90000"/>
              </a:lnSpc>
              <a:buNone/>
            </a:pPr>
            <a:r>
              <a:rPr lang="en-NZ" sz="1400" dirty="0" smtClean="0"/>
              <a:t>If you see me in the future please give me a shy wave or an “extroverted octopus” greeting.</a:t>
            </a:r>
          </a:p>
          <a:p>
            <a:pPr marL="0" indent="0">
              <a:lnSpc>
                <a:spcPct val="90000"/>
              </a:lnSpc>
              <a:buNone/>
            </a:pPr>
            <a:endParaRPr lang="en-NZ" sz="1400" dirty="0"/>
          </a:p>
          <a:p>
            <a:pPr marL="0" indent="0">
              <a:lnSpc>
                <a:spcPct val="90000"/>
              </a:lnSpc>
              <a:buNone/>
            </a:pPr>
            <a:r>
              <a:rPr lang="en-NZ" sz="1400" dirty="0" smtClean="0"/>
              <a:t>Cheers, Ron </a:t>
            </a:r>
            <a:r>
              <a:rPr lang="en-NZ" sz="1400" dirty="0" err="1" smtClean="0"/>
              <a:t>Eckman</a:t>
            </a:r>
            <a:r>
              <a:rPr lang="en-NZ" sz="1400" dirty="0" smtClean="0"/>
              <a:t>,</a:t>
            </a:r>
          </a:p>
          <a:p>
            <a:pPr marL="0" indent="0">
              <a:lnSpc>
                <a:spcPct val="90000"/>
              </a:lnSpc>
              <a:buNone/>
            </a:pPr>
            <a:r>
              <a:rPr lang="en-NZ" sz="1400" dirty="0" smtClean="0"/>
              <a:t>Director Apex Project Management Ltd. </a:t>
            </a:r>
            <a:endParaRPr lang="en-NZ" sz="1400" dirty="0"/>
          </a:p>
          <a:p>
            <a:pPr marL="0" indent="0">
              <a:lnSpc>
                <a:spcPct val="90000"/>
              </a:lnSpc>
              <a:buNone/>
            </a:pPr>
            <a:r>
              <a:rPr lang="en-NZ" sz="1400" dirty="0" smtClean="0"/>
              <a:t>Trustee for The </a:t>
            </a:r>
            <a:r>
              <a:rPr lang="en-NZ" sz="1400" dirty="0" err="1" smtClean="0"/>
              <a:t>Mohua</a:t>
            </a:r>
            <a:r>
              <a:rPr lang="en-NZ" sz="1400" dirty="0" smtClean="0"/>
              <a:t> (Golden Bay) Blue Penguin Charitable Trust </a:t>
            </a:r>
          </a:p>
          <a:p>
            <a:pPr marL="0" indent="0">
              <a:lnSpc>
                <a:spcPct val="90000"/>
              </a:lnSpc>
              <a:buNone/>
            </a:pPr>
            <a:endParaRPr lang="en-NZ" sz="1400" dirty="0"/>
          </a:p>
          <a:p>
            <a:pPr marL="0" indent="0">
              <a:lnSpc>
                <a:spcPct val="90000"/>
              </a:lnSpc>
              <a:buNone/>
            </a:pPr>
            <a:r>
              <a:rPr lang="en-NZ" sz="1400" dirty="0" smtClean="0"/>
              <a:t>Please contact me If you want to discuss P.M. training, penguins, or anything else 021 351-595</a:t>
            </a:r>
          </a:p>
        </p:txBody>
      </p:sp>
    </p:spTree>
    <p:extLst>
      <p:ext uri="{BB962C8B-B14F-4D97-AF65-F5344CB8AC3E}">
        <p14:creationId xmlns:p14="http://schemas.microsoft.com/office/powerpoint/2010/main" val="4085400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0"/>
            <a:ext cx="8229600" cy="1417638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sz="4000" smtClean="0"/>
              <a:t>Create your </a:t>
            </a:r>
            <a:br>
              <a:rPr lang="en-US" sz="4000" smtClean="0"/>
            </a:br>
            <a:r>
              <a:rPr lang="en-US" sz="4000" smtClean="0"/>
              <a:t>Project Team Profile</a:t>
            </a:r>
          </a:p>
        </p:txBody>
      </p:sp>
      <p:sp>
        <p:nvSpPr>
          <p:cNvPr id="5632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buFontTx/>
              <a:buAutoNum type="arabicPeriod"/>
            </a:pPr>
            <a:r>
              <a:rPr lang="en-US" smtClean="0"/>
              <a:t>Quickly pick your top 5 attributes as an individual</a:t>
            </a:r>
          </a:p>
          <a:p>
            <a:pPr marL="609600" indent="-609600" eaLnBrk="1" hangingPunct="1">
              <a:buFontTx/>
              <a:buAutoNum type="arabicPeriod"/>
            </a:pPr>
            <a:endParaRPr lang="en-US" smtClean="0"/>
          </a:p>
          <a:p>
            <a:pPr marL="609600" indent="-609600" eaLnBrk="1" hangingPunct="1">
              <a:buFontTx/>
              <a:buAutoNum type="arabicPeriod"/>
            </a:pPr>
            <a:r>
              <a:rPr lang="en-US" smtClean="0"/>
              <a:t>Using coloured highlighters, collate your teams’ attributes</a:t>
            </a:r>
          </a:p>
          <a:p>
            <a:pPr marL="609600" indent="-609600" eaLnBrk="1" hangingPunct="1">
              <a:buFontTx/>
              <a:buAutoNum type="arabicPeriod"/>
            </a:pPr>
            <a:endParaRPr lang="en-US" smtClean="0"/>
          </a:p>
          <a:p>
            <a:pPr marL="609600" indent="-609600" eaLnBrk="1" hangingPunct="1">
              <a:buFontTx/>
              <a:buAutoNum type="arabicPeriod"/>
            </a:pPr>
            <a:r>
              <a:rPr lang="en-US" smtClean="0"/>
              <a:t>Use dashed coloured lines to volunteer for gaps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Rectangle 2"/>
          <p:cNvSpPr>
            <a:spLocks noGrp="1" noChangeArrowheads="1"/>
          </p:cNvSpPr>
          <p:nvPr>
            <p:ph type="title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sz="3200" smtClean="0"/>
              <a:t>User Guide Notes</a:t>
            </a:r>
          </a:p>
        </p:txBody>
      </p:sp>
      <p:sp>
        <p:nvSpPr>
          <p:cNvPr id="58370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341438"/>
            <a:ext cx="1811338" cy="4784725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FontTx/>
              <a:buNone/>
            </a:pPr>
            <a:r>
              <a:rPr lang="en-GB" sz="1800" i="1" smtClean="0"/>
              <a:t>Tool  (page)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GB" sz="1800" smtClean="0">
                <a:sym typeface="Wingdings" pitchFamily="2" charset="2"/>
              </a:rPr>
              <a:t></a:t>
            </a:r>
            <a:r>
              <a:rPr lang="en-GB" sz="1800" i="1" smtClean="0"/>
              <a:t>Good for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GB" sz="1800" smtClean="0">
                <a:sym typeface="Wingdings" pitchFamily="2" charset="2"/>
              </a:rPr>
              <a:t></a:t>
            </a:r>
            <a:r>
              <a:rPr lang="en-GB" sz="1800" i="1" smtClean="0"/>
              <a:t>Hints &amp; tips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US" sz="1800" smtClean="0"/>
          </a:p>
        </p:txBody>
      </p:sp>
      <p:sp>
        <p:nvSpPr>
          <p:cNvPr id="58371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2484438" y="1196975"/>
            <a:ext cx="6202362" cy="4929188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smtClean="0"/>
              <a:t>Project Team Profile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endParaRPr lang="en-US" smtClean="0"/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Identifying the team’s strengths and challenges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Spotting critical gaps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Like a SWOT analysis for a team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Matching project roles with individual strengths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Getting feedback about one’s own strengths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endParaRPr lang="en-US" sz="2000" smtClean="0"/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K.I.S.S.   Keep it simple and speedy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Don’t over analyze it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Use colour coding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Do it first as individuals, then collate the results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Seek volunteers for the gap areas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Secondment may be required for critical roles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smtClean="0"/>
              <a:t>Review it occasionally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Rectangle 2"/>
          <p:cNvSpPr>
            <a:spLocks noGrp="1" noChangeArrowheads="1"/>
          </p:cNvSpPr>
          <p:nvPr>
            <p:ph type="title" idx="4294967295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dirty="0" smtClean="0"/>
              <a:t>Advice from a PM guru</a:t>
            </a:r>
          </a:p>
        </p:txBody>
      </p:sp>
      <p:sp>
        <p:nvSpPr>
          <p:cNvPr id="72706" name="Rectangle 3"/>
          <p:cNvSpPr>
            <a:spLocks noGrp="1" noChangeArrowheads="1"/>
          </p:cNvSpPr>
          <p:nvPr>
            <p:ph type="body" idx="4294967295"/>
          </p:nvPr>
        </p:nvSpPr>
        <p:spPr/>
        <p:txBody>
          <a:bodyPr/>
          <a:lstStyle/>
          <a:p>
            <a:pPr marL="609600" indent="-609600" algn="ctr">
              <a:buFontTx/>
              <a:buNone/>
            </a:pPr>
            <a:endParaRPr lang="en-US" sz="4800" dirty="0" smtClean="0"/>
          </a:p>
          <a:p>
            <a:pPr marL="609600" indent="-609600" algn="ctr">
              <a:buFontTx/>
              <a:buNone/>
            </a:pPr>
            <a:r>
              <a:rPr lang="en-US" sz="5400" i="1" dirty="0" smtClean="0"/>
              <a:t>“Manage stakeholder expectations!”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Rectangle 2"/>
          <p:cNvSpPr>
            <a:spLocks noGrp="1" noChangeArrowheads="1"/>
          </p:cNvSpPr>
          <p:nvPr>
            <p:ph type="title" idx="4294967295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dirty="0" smtClean="0"/>
              <a:t>Advice from my father</a:t>
            </a:r>
          </a:p>
        </p:txBody>
      </p:sp>
      <p:sp>
        <p:nvSpPr>
          <p:cNvPr id="72706" name="Rectangle 3"/>
          <p:cNvSpPr>
            <a:spLocks noGrp="1" noChangeArrowheads="1"/>
          </p:cNvSpPr>
          <p:nvPr>
            <p:ph type="body" idx="4294967295"/>
          </p:nvPr>
        </p:nvSpPr>
        <p:spPr/>
        <p:txBody>
          <a:bodyPr/>
          <a:lstStyle/>
          <a:p>
            <a:pPr marL="609600" indent="-609600" algn="ctr">
              <a:buFontTx/>
              <a:buNone/>
            </a:pPr>
            <a:endParaRPr lang="en-US" sz="4800" dirty="0" smtClean="0"/>
          </a:p>
          <a:p>
            <a:pPr marL="609600" indent="-609600" algn="ctr">
              <a:buFontTx/>
              <a:buNone/>
            </a:pPr>
            <a:r>
              <a:rPr lang="en-US" sz="5400" i="1" dirty="0" smtClean="0"/>
              <a:t>“Invest in the people first”</a:t>
            </a:r>
          </a:p>
        </p:txBody>
      </p:sp>
    </p:spTree>
    <p:extLst>
      <p:ext uri="{BB962C8B-B14F-4D97-AF65-F5344CB8AC3E}">
        <p14:creationId xmlns:p14="http://schemas.microsoft.com/office/powerpoint/2010/main" val="4285338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Rectangle 2"/>
          <p:cNvSpPr>
            <a:spLocks noGrp="1" noChangeArrowheads="1"/>
          </p:cNvSpPr>
          <p:nvPr>
            <p:ph type="title" idx="4294967295"/>
          </p:nvPr>
        </p:nvSpPr>
        <p:spPr bwMode="auto">
          <a:xfrm>
            <a:off x="2555875" y="274638"/>
            <a:ext cx="5673725" cy="777875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z="3200" smtClean="0"/>
              <a:t>Project Success Factors </a:t>
            </a:r>
            <a:r>
              <a:rPr lang="en-US" sz="3200" i="1" smtClean="0"/>
              <a:t/>
            </a:r>
            <a:br>
              <a:rPr lang="en-US" sz="3200" i="1" smtClean="0"/>
            </a:br>
            <a:r>
              <a:rPr lang="en-US" sz="2400" i="1" smtClean="0"/>
              <a:t> …</a:t>
            </a:r>
            <a:r>
              <a:rPr lang="en-US" sz="2000" i="1" smtClean="0"/>
              <a:t>are like pieces of a puzzle</a:t>
            </a:r>
          </a:p>
        </p:txBody>
      </p:sp>
      <p:sp>
        <p:nvSpPr>
          <p:cNvPr id="68610" name="Rectangle 48"/>
          <p:cNvSpPr>
            <a:spLocks noChangeArrowheads="1"/>
          </p:cNvSpPr>
          <p:nvPr/>
        </p:nvSpPr>
        <p:spPr bwMode="auto">
          <a:xfrm>
            <a:off x="898525" y="4868863"/>
            <a:ext cx="1512888" cy="12239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sp>
        <p:nvSpPr>
          <p:cNvPr id="68611" name="Rectangle 34"/>
          <p:cNvSpPr>
            <a:spLocks noChangeArrowheads="1"/>
          </p:cNvSpPr>
          <p:nvPr/>
        </p:nvSpPr>
        <p:spPr bwMode="auto">
          <a:xfrm>
            <a:off x="6227763" y="1844675"/>
            <a:ext cx="1512887" cy="12239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grpSp>
        <p:nvGrpSpPr>
          <p:cNvPr id="68612" name="Group 45"/>
          <p:cNvGrpSpPr>
            <a:grpSpLocks/>
          </p:cNvGrpSpPr>
          <p:nvPr/>
        </p:nvGrpSpPr>
        <p:grpSpPr bwMode="auto">
          <a:xfrm rot="5400000">
            <a:off x="5761038" y="2024062"/>
            <a:ext cx="431800" cy="504825"/>
            <a:chOff x="2290" y="3884"/>
            <a:chExt cx="272" cy="318"/>
          </a:xfrm>
        </p:grpSpPr>
        <p:sp>
          <p:nvSpPr>
            <p:cNvPr id="68663" name="Freeform 46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64" name="Line 47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13" name="Group 49"/>
          <p:cNvGrpSpPr>
            <a:grpSpLocks/>
          </p:cNvGrpSpPr>
          <p:nvPr/>
        </p:nvGrpSpPr>
        <p:grpSpPr bwMode="auto">
          <a:xfrm>
            <a:off x="6827838" y="3068638"/>
            <a:ext cx="407987" cy="431800"/>
            <a:chOff x="2290" y="3884"/>
            <a:chExt cx="272" cy="318"/>
          </a:xfrm>
        </p:grpSpPr>
        <p:sp>
          <p:nvSpPr>
            <p:cNvPr id="68661" name="Freeform 50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62" name="Line 51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8614" name="Rectangle 52"/>
          <p:cNvSpPr>
            <a:spLocks noChangeArrowheads="1"/>
          </p:cNvSpPr>
          <p:nvPr/>
        </p:nvSpPr>
        <p:spPr bwMode="auto">
          <a:xfrm rot="5400000">
            <a:off x="827088" y="1917700"/>
            <a:ext cx="1512887" cy="12239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grpSp>
        <p:nvGrpSpPr>
          <p:cNvPr id="68615" name="Group 53"/>
          <p:cNvGrpSpPr>
            <a:grpSpLocks/>
          </p:cNvGrpSpPr>
          <p:nvPr/>
        </p:nvGrpSpPr>
        <p:grpSpPr bwMode="auto">
          <a:xfrm>
            <a:off x="1622425" y="3286125"/>
            <a:ext cx="431800" cy="504825"/>
            <a:chOff x="2290" y="3884"/>
            <a:chExt cx="272" cy="318"/>
          </a:xfrm>
        </p:grpSpPr>
        <p:sp>
          <p:nvSpPr>
            <p:cNvPr id="68659" name="Freeform 54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60" name="Line 55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16" name="Group 56"/>
          <p:cNvGrpSpPr>
            <a:grpSpLocks/>
          </p:cNvGrpSpPr>
          <p:nvPr/>
        </p:nvGrpSpPr>
        <p:grpSpPr bwMode="auto">
          <a:xfrm rot="-5400000">
            <a:off x="2207419" y="2518569"/>
            <a:ext cx="407988" cy="431800"/>
            <a:chOff x="2290" y="3884"/>
            <a:chExt cx="272" cy="318"/>
          </a:xfrm>
        </p:grpSpPr>
        <p:sp>
          <p:nvSpPr>
            <p:cNvPr id="68657" name="Freeform 57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58" name="Line 58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17" name="Group 62"/>
          <p:cNvGrpSpPr>
            <a:grpSpLocks/>
          </p:cNvGrpSpPr>
          <p:nvPr/>
        </p:nvGrpSpPr>
        <p:grpSpPr bwMode="auto">
          <a:xfrm>
            <a:off x="1836738" y="1954213"/>
            <a:ext cx="358775" cy="360362"/>
            <a:chOff x="1429" y="3022"/>
            <a:chExt cx="226" cy="227"/>
          </a:xfrm>
        </p:grpSpPr>
        <p:sp>
          <p:nvSpPr>
            <p:cNvPr id="68655" name="Freeform 37"/>
            <p:cNvSpPr>
              <a:spLocks/>
            </p:cNvSpPr>
            <p:nvPr/>
          </p:nvSpPr>
          <p:spPr bwMode="auto">
            <a:xfrm rot="10800000">
              <a:off x="1429" y="3022"/>
              <a:ext cx="226" cy="227"/>
            </a:xfrm>
            <a:custGeom>
              <a:avLst/>
              <a:gdLst>
                <a:gd name="T0" fmla="*/ 4080 w 134"/>
                <a:gd name="T1" fmla="*/ 587231 h 114"/>
                <a:gd name="T2" fmla="*/ 63498 w 134"/>
                <a:gd name="T3" fmla="*/ 187084 h 114"/>
                <a:gd name="T4" fmla="*/ 107944 w 134"/>
                <a:gd name="T5" fmla="*/ 47184 h 114"/>
                <a:gd name="T6" fmla="*/ 149533 w 134"/>
                <a:gd name="T7" fmla="*/ 140376 h 114"/>
                <a:gd name="T8" fmla="*/ 179748 w 134"/>
                <a:gd name="T9" fmla="*/ 356872 h 114"/>
                <a:gd name="T10" fmla="*/ 199084 w 134"/>
                <a:gd name="T11" fmla="*/ 881909 h 114"/>
                <a:gd name="T12" fmla="*/ 194994 w 134"/>
                <a:gd name="T13" fmla="*/ 1153443 h 114"/>
                <a:gd name="T14" fmla="*/ 180621 w 134"/>
                <a:gd name="T15" fmla="*/ 1477065 h 114"/>
                <a:gd name="T16" fmla="*/ 129808 w 134"/>
                <a:gd name="T17" fmla="*/ 1740174 h 114"/>
                <a:gd name="T18" fmla="*/ 54544 w 134"/>
                <a:gd name="T19" fmla="*/ 1368167 h 114"/>
                <a:gd name="T20" fmla="*/ 0 w 134"/>
                <a:gd name="T21" fmla="*/ 1399087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rgbClr val="DDDDDD">
                <a:alpha val="47058"/>
              </a:srgb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56" name="Line 60" descr="70%"/>
            <p:cNvSpPr>
              <a:spLocks noChangeShapeType="1"/>
            </p:cNvSpPr>
            <p:nvPr/>
          </p:nvSpPr>
          <p:spPr bwMode="auto">
            <a:xfrm rot="10800000">
              <a:off x="1655" y="3022"/>
              <a:ext cx="0" cy="136"/>
            </a:xfrm>
            <a:prstGeom prst="line">
              <a:avLst/>
            </a:prstGeom>
            <a:noFill/>
            <a:ln w="19050">
              <a:solidFill>
                <a:srgbClr val="DDDDDD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18" name="Group 63"/>
          <p:cNvGrpSpPr>
            <a:grpSpLocks/>
          </p:cNvGrpSpPr>
          <p:nvPr/>
        </p:nvGrpSpPr>
        <p:grpSpPr bwMode="auto">
          <a:xfrm>
            <a:off x="2051050" y="5013325"/>
            <a:ext cx="358775" cy="360363"/>
            <a:chOff x="1429" y="3022"/>
            <a:chExt cx="226" cy="227"/>
          </a:xfrm>
        </p:grpSpPr>
        <p:sp>
          <p:nvSpPr>
            <p:cNvPr id="68653" name="Freeform 64"/>
            <p:cNvSpPr>
              <a:spLocks/>
            </p:cNvSpPr>
            <p:nvPr/>
          </p:nvSpPr>
          <p:spPr bwMode="auto">
            <a:xfrm rot="10800000">
              <a:off x="1429" y="3022"/>
              <a:ext cx="226" cy="227"/>
            </a:xfrm>
            <a:custGeom>
              <a:avLst/>
              <a:gdLst>
                <a:gd name="T0" fmla="*/ 4080 w 134"/>
                <a:gd name="T1" fmla="*/ 587231 h 114"/>
                <a:gd name="T2" fmla="*/ 63498 w 134"/>
                <a:gd name="T3" fmla="*/ 187084 h 114"/>
                <a:gd name="T4" fmla="*/ 107944 w 134"/>
                <a:gd name="T5" fmla="*/ 47184 h 114"/>
                <a:gd name="T6" fmla="*/ 149533 w 134"/>
                <a:gd name="T7" fmla="*/ 140376 h 114"/>
                <a:gd name="T8" fmla="*/ 179748 w 134"/>
                <a:gd name="T9" fmla="*/ 356872 h 114"/>
                <a:gd name="T10" fmla="*/ 199084 w 134"/>
                <a:gd name="T11" fmla="*/ 881909 h 114"/>
                <a:gd name="T12" fmla="*/ 194994 w 134"/>
                <a:gd name="T13" fmla="*/ 1153443 h 114"/>
                <a:gd name="T14" fmla="*/ 180621 w 134"/>
                <a:gd name="T15" fmla="*/ 1477065 h 114"/>
                <a:gd name="T16" fmla="*/ 129808 w 134"/>
                <a:gd name="T17" fmla="*/ 1740174 h 114"/>
                <a:gd name="T18" fmla="*/ 54544 w 134"/>
                <a:gd name="T19" fmla="*/ 1368167 h 114"/>
                <a:gd name="T20" fmla="*/ 0 w 134"/>
                <a:gd name="T21" fmla="*/ 1399087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rgbClr val="DDDDDD">
                <a:alpha val="47058"/>
              </a:srgb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54" name="Line 65" descr="70%"/>
            <p:cNvSpPr>
              <a:spLocks noChangeShapeType="1"/>
            </p:cNvSpPr>
            <p:nvPr/>
          </p:nvSpPr>
          <p:spPr bwMode="auto">
            <a:xfrm rot="10800000">
              <a:off x="1655" y="3022"/>
              <a:ext cx="0" cy="136"/>
            </a:xfrm>
            <a:prstGeom prst="line">
              <a:avLst/>
            </a:prstGeom>
            <a:noFill/>
            <a:ln w="19050">
              <a:solidFill>
                <a:srgbClr val="DDDDDD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8619" name="Rectangle 70"/>
          <p:cNvSpPr>
            <a:spLocks noChangeArrowheads="1"/>
          </p:cNvSpPr>
          <p:nvPr/>
        </p:nvSpPr>
        <p:spPr bwMode="auto">
          <a:xfrm rot="10800000">
            <a:off x="6445250" y="5013325"/>
            <a:ext cx="1512888" cy="12239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grpSp>
        <p:nvGrpSpPr>
          <p:cNvPr id="68620" name="Group 71"/>
          <p:cNvGrpSpPr>
            <a:grpSpLocks/>
          </p:cNvGrpSpPr>
          <p:nvPr/>
        </p:nvGrpSpPr>
        <p:grpSpPr bwMode="auto">
          <a:xfrm rot="16200000" flipV="1">
            <a:off x="5976938" y="5627687"/>
            <a:ext cx="431800" cy="504825"/>
            <a:chOff x="2290" y="3884"/>
            <a:chExt cx="272" cy="318"/>
          </a:xfrm>
        </p:grpSpPr>
        <p:sp>
          <p:nvSpPr>
            <p:cNvPr id="68651" name="Freeform 72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52" name="Line 73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21" name="Group 74"/>
          <p:cNvGrpSpPr>
            <a:grpSpLocks/>
          </p:cNvGrpSpPr>
          <p:nvPr/>
        </p:nvGrpSpPr>
        <p:grpSpPr bwMode="auto">
          <a:xfrm rot="10800000">
            <a:off x="7404100" y="4583113"/>
            <a:ext cx="407988" cy="431800"/>
            <a:chOff x="2290" y="3884"/>
            <a:chExt cx="272" cy="318"/>
          </a:xfrm>
        </p:grpSpPr>
        <p:sp>
          <p:nvSpPr>
            <p:cNvPr id="68649" name="Freeform 75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50" name="Line 76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8622" name="Rectangle 80"/>
          <p:cNvSpPr>
            <a:spLocks noChangeArrowheads="1"/>
          </p:cNvSpPr>
          <p:nvPr/>
        </p:nvSpPr>
        <p:spPr bwMode="auto">
          <a:xfrm flipH="1">
            <a:off x="3349625" y="3502025"/>
            <a:ext cx="1512888" cy="12239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grpSp>
        <p:nvGrpSpPr>
          <p:cNvPr id="68623" name="Group 81"/>
          <p:cNvGrpSpPr>
            <a:grpSpLocks/>
          </p:cNvGrpSpPr>
          <p:nvPr/>
        </p:nvGrpSpPr>
        <p:grpSpPr bwMode="auto">
          <a:xfrm rot="16115457" flipH="1">
            <a:off x="4895851" y="3679825"/>
            <a:ext cx="431800" cy="504825"/>
            <a:chOff x="2290" y="3884"/>
            <a:chExt cx="272" cy="318"/>
          </a:xfrm>
        </p:grpSpPr>
        <p:sp>
          <p:nvSpPr>
            <p:cNvPr id="68647" name="Freeform 82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48" name="Line 83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24" name="Group 84"/>
          <p:cNvGrpSpPr>
            <a:grpSpLocks/>
          </p:cNvGrpSpPr>
          <p:nvPr/>
        </p:nvGrpSpPr>
        <p:grpSpPr bwMode="auto">
          <a:xfrm flipH="1">
            <a:off x="3852863" y="4725988"/>
            <a:ext cx="407987" cy="431800"/>
            <a:chOff x="2290" y="3884"/>
            <a:chExt cx="272" cy="318"/>
          </a:xfrm>
        </p:grpSpPr>
        <p:sp>
          <p:nvSpPr>
            <p:cNvPr id="68645" name="Freeform 85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46" name="Line 86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25" name="Group 87"/>
          <p:cNvGrpSpPr>
            <a:grpSpLocks/>
          </p:cNvGrpSpPr>
          <p:nvPr/>
        </p:nvGrpSpPr>
        <p:grpSpPr bwMode="auto">
          <a:xfrm rot="5400000" flipH="1">
            <a:off x="3888581" y="3501232"/>
            <a:ext cx="358775" cy="360362"/>
            <a:chOff x="1429" y="3022"/>
            <a:chExt cx="226" cy="227"/>
          </a:xfrm>
        </p:grpSpPr>
        <p:sp>
          <p:nvSpPr>
            <p:cNvPr id="68643" name="Freeform 88"/>
            <p:cNvSpPr>
              <a:spLocks/>
            </p:cNvSpPr>
            <p:nvPr/>
          </p:nvSpPr>
          <p:spPr bwMode="auto">
            <a:xfrm rot="10800000">
              <a:off x="1429" y="3022"/>
              <a:ext cx="226" cy="227"/>
            </a:xfrm>
            <a:custGeom>
              <a:avLst/>
              <a:gdLst>
                <a:gd name="T0" fmla="*/ 4080 w 134"/>
                <a:gd name="T1" fmla="*/ 587231 h 114"/>
                <a:gd name="T2" fmla="*/ 63498 w 134"/>
                <a:gd name="T3" fmla="*/ 187084 h 114"/>
                <a:gd name="T4" fmla="*/ 107944 w 134"/>
                <a:gd name="T5" fmla="*/ 47184 h 114"/>
                <a:gd name="T6" fmla="*/ 149533 w 134"/>
                <a:gd name="T7" fmla="*/ 140376 h 114"/>
                <a:gd name="T8" fmla="*/ 179748 w 134"/>
                <a:gd name="T9" fmla="*/ 356872 h 114"/>
                <a:gd name="T10" fmla="*/ 199084 w 134"/>
                <a:gd name="T11" fmla="*/ 881909 h 114"/>
                <a:gd name="T12" fmla="*/ 194994 w 134"/>
                <a:gd name="T13" fmla="*/ 1153443 h 114"/>
                <a:gd name="T14" fmla="*/ 180621 w 134"/>
                <a:gd name="T15" fmla="*/ 1477065 h 114"/>
                <a:gd name="T16" fmla="*/ 129808 w 134"/>
                <a:gd name="T17" fmla="*/ 1740174 h 114"/>
                <a:gd name="T18" fmla="*/ 54544 w 134"/>
                <a:gd name="T19" fmla="*/ 1368167 h 114"/>
                <a:gd name="T20" fmla="*/ 0 w 134"/>
                <a:gd name="T21" fmla="*/ 1399087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rgbClr val="DDDDDD">
                <a:alpha val="47058"/>
              </a:srgb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44" name="Line 89" descr="70%"/>
            <p:cNvSpPr>
              <a:spLocks noChangeShapeType="1"/>
            </p:cNvSpPr>
            <p:nvPr/>
          </p:nvSpPr>
          <p:spPr bwMode="auto">
            <a:xfrm rot="10800000">
              <a:off x="1655" y="3022"/>
              <a:ext cx="0" cy="136"/>
            </a:xfrm>
            <a:prstGeom prst="line">
              <a:avLst/>
            </a:prstGeom>
            <a:noFill/>
            <a:ln w="19050">
              <a:solidFill>
                <a:srgbClr val="DDDDDD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26" name="Group 93"/>
          <p:cNvGrpSpPr>
            <a:grpSpLocks/>
          </p:cNvGrpSpPr>
          <p:nvPr/>
        </p:nvGrpSpPr>
        <p:grpSpPr bwMode="auto">
          <a:xfrm rot="5400000" flipH="1">
            <a:off x="1043781" y="4868070"/>
            <a:ext cx="358775" cy="360362"/>
            <a:chOff x="1429" y="3022"/>
            <a:chExt cx="226" cy="227"/>
          </a:xfrm>
        </p:grpSpPr>
        <p:sp>
          <p:nvSpPr>
            <p:cNvPr id="68641" name="Freeform 94"/>
            <p:cNvSpPr>
              <a:spLocks/>
            </p:cNvSpPr>
            <p:nvPr/>
          </p:nvSpPr>
          <p:spPr bwMode="auto">
            <a:xfrm rot="10800000">
              <a:off x="1429" y="3022"/>
              <a:ext cx="226" cy="227"/>
            </a:xfrm>
            <a:custGeom>
              <a:avLst/>
              <a:gdLst>
                <a:gd name="T0" fmla="*/ 4080 w 134"/>
                <a:gd name="T1" fmla="*/ 587231 h 114"/>
                <a:gd name="T2" fmla="*/ 63498 w 134"/>
                <a:gd name="T3" fmla="*/ 187084 h 114"/>
                <a:gd name="T4" fmla="*/ 107944 w 134"/>
                <a:gd name="T5" fmla="*/ 47184 h 114"/>
                <a:gd name="T6" fmla="*/ 149533 w 134"/>
                <a:gd name="T7" fmla="*/ 140376 h 114"/>
                <a:gd name="T8" fmla="*/ 179748 w 134"/>
                <a:gd name="T9" fmla="*/ 356872 h 114"/>
                <a:gd name="T10" fmla="*/ 199084 w 134"/>
                <a:gd name="T11" fmla="*/ 881909 h 114"/>
                <a:gd name="T12" fmla="*/ 194994 w 134"/>
                <a:gd name="T13" fmla="*/ 1153443 h 114"/>
                <a:gd name="T14" fmla="*/ 180621 w 134"/>
                <a:gd name="T15" fmla="*/ 1477065 h 114"/>
                <a:gd name="T16" fmla="*/ 129808 w 134"/>
                <a:gd name="T17" fmla="*/ 1740174 h 114"/>
                <a:gd name="T18" fmla="*/ 54544 w 134"/>
                <a:gd name="T19" fmla="*/ 1368167 h 114"/>
                <a:gd name="T20" fmla="*/ 0 w 134"/>
                <a:gd name="T21" fmla="*/ 1399087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rgbClr val="DDDDDD">
                <a:alpha val="47058"/>
              </a:srgb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42" name="Line 95" descr="70%"/>
            <p:cNvSpPr>
              <a:spLocks noChangeShapeType="1"/>
            </p:cNvSpPr>
            <p:nvPr/>
          </p:nvSpPr>
          <p:spPr bwMode="auto">
            <a:xfrm rot="10800000">
              <a:off x="1655" y="3022"/>
              <a:ext cx="0" cy="136"/>
            </a:xfrm>
            <a:prstGeom prst="line">
              <a:avLst/>
            </a:prstGeom>
            <a:noFill/>
            <a:ln w="19050">
              <a:solidFill>
                <a:srgbClr val="DDDDDD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27" name="Group 96"/>
          <p:cNvGrpSpPr>
            <a:grpSpLocks/>
          </p:cNvGrpSpPr>
          <p:nvPr/>
        </p:nvGrpSpPr>
        <p:grpSpPr bwMode="auto">
          <a:xfrm rot="-5400000">
            <a:off x="2423319" y="5577682"/>
            <a:ext cx="407987" cy="431800"/>
            <a:chOff x="2290" y="3884"/>
            <a:chExt cx="272" cy="318"/>
          </a:xfrm>
        </p:grpSpPr>
        <p:sp>
          <p:nvSpPr>
            <p:cNvPr id="68639" name="Freeform 97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40" name="Line 98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8628" name="Text Box 67"/>
          <p:cNvSpPr txBox="1">
            <a:spLocks noChangeArrowheads="1"/>
          </p:cNvSpPr>
          <p:nvPr/>
        </p:nvSpPr>
        <p:spPr bwMode="auto">
          <a:xfrm>
            <a:off x="6445250" y="5543550"/>
            <a:ext cx="1512888" cy="549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Management Support</a:t>
            </a:r>
          </a:p>
        </p:txBody>
      </p:sp>
      <p:sp>
        <p:nvSpPr>
          <p:cNvPr id="68629" name="Text Box 23"/>
          <p:cNvSpPr txBox="1">
            <a:spLocks noChangeArrowheads="1"/>
          </p:cNvSpPr>
          <p:nvPr/>
        </p:nvSpPr>
        <p:spPr bwMode="auto">
          <a:xfrm>
            <a:off x="6300788" y="2058988"/>
            <a:ext cx="1366837" cy="823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Clear Purpose and Objective</a:t>
            </a:r>
          </a:p>
        </p:txBody>
      </p:sp>
      <p:sp>
        <p:nvSpPr>
          <p:cNvPr id="68630" name="Text Box 26"/>
          <p:cNvSpPr txBox="1">
            <a:spLocks noChangeArrowheads="1"/>
          </p:cNvSpPr>
          <p:nvPr/>
        </p:nvSpPr>
        <p:spPr bwMode="auto">
          <a:xfrm rot="10780780" flipV="1">
            <a:off x="3492500" y="3933825"/>
            <a:ext cx="1223963" cy="549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Adequate Resources</a:t>
            </a:r>
          </a:p>
        </p:txBody>
      </p:sp>
      <p:sp>
        <p:nvSpPr>
          <p:cNvPr id="68631" name="Text Box 21"/>
          <p:cNvSpPr txBox="1">
            <a:spLocks noChangeArrowheads="1"/>
          </p:cNvSpPr>
          <p:nvPr/>
        </p:nvSpPr>
        <p:spPr bwMode="auto">
          <a:xfrm>
            <a:off x="1187450" y="5256213"/>
            <a:ext cx="936625" cy="549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Skilled team</a:t>
            </a:r>
          </a:p>
        </p:txBody>
      </p:sp>
      <p:sp>
        <p:nvSpPr>
          <p:cNvPr id="68632" name="Text Box 15"/>
          <p:cNvSpPr txBox="1">
            <a:spLocks noChangeArrowheads="1"/>
          </p:cNvSpPr>
          <p:nvPr/>
        </p:nvSpPr>
        <p:spPr bwMode="auto">
          <a:xfrm>
            <a:off x="1044575" y="2312988"/>
            <a:ext cx="1079500" cy="549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Good planning</a:t>
            </a:r>
          </a:p>
        </p:txBody>
      </p:sp>
      <p:grpSp>
        <p:nvGrpSpPr>
          <p:cNvPr id="68633" name="Group 99"/>
          <p:cNvGrpSpPr>
            <a:grpSpLocks/>
          </p:cNvGrpSpPr>
          <p:nvPr/>
        </p:nvGrpSpPr>
        <p:grpSpPr bwMode="auto">
          <a:xfrm rot="-5290895" flipH="1" flipV="1">
            <a:off x="2928144" y="4004469"/>
            <a:ext cx="407988" cy="431800"/>
            <a:chOff x="2290" y="3884"/>
            <a:chExt cx="272" cy="318"/>
          </a:xfrm>
        </p:grpSpPr>
        <p:sp>
          <p:nvSpPr>
            <p:cNvPr id="68637" name="Freeform 100"/>
            <p:cNvSpPr>
              <a:spLocks/>
            </p:cNvSpPr>
            <p:nvPr/>
          </p:nvSpPr>
          <p:spPr bwMode="auto">
            <a:xfrm rot="-5400000" flipH="1" flipV="1">
              <a:off x="2267" y="3907"/>
              <a:ext cx="318" cy="272"/>
            </a:xfrm>
            <a:custGeom>
              <a:avLst/>
              <a:gdLst>
                <a:gd name="T0" fmla="*/ 537123 w 134"/>
                <a:gd name="T1" fmla="*/ 7390102 h 114"/>
                <a:gd name="T2" fmla="*/ 7557672 w 134"/>
                <a:gd name="T3" fmla="*/ 2356023 h 114"/>
                <a:gd name="T4" fmla="*/ 12946500 w 134"/>
                <a:gd name="T5" fmla="*/ 585981 h 114"/>
                <a:gd name="T6" fmla="*/ 17799264 w 134"/>
                <a:gd name="T7" fmla="*/ 1699237 h 114"/>
                <a:gd name="T8" fmla="*/ 21351526 w 134"/>
                <a:gd name="T9" fmla="*/ 4465894 h 114"/>
                <a:gd name="T10" fmla="*/ 23703187 w 134"/>
                <a:gd name="T11" fmla="*/ 11026185 h 114"/>
                <a:gd name="T12" fmla="*/ 23166119 w 134"/>
                <a:gd name="T13" fmla="*/ 14534860 h 114"/>
                <a:gd name="T14" fmla="*/ 21568544 w 134"/>
                <a:gd name="T15" fmla="*/ 18589167 h 114"/>
                <a:gd name="T16" fmla="*/ 15450384 w 134"/>
                <a:gd name="T17" fmla="*/ 21924998 h 114"/>
                <a:gd name="T18" fmla="*/ 6441066 w 134"/>
                <a:gd name="T19" fmla="*/ 17220597 h 114"/>
                <a:gd name="T20" fmla="*/ 0 w 134"/>
                <a:gd name="T21" fmla="*/ 17632519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38" name="Line 101"/>
            <p:cNvSpPr>
              <a:spLocks noChangeShapeType="1"/>
            </p:cNvSpPr>
            <p:nvPr/>
          </p:nvSpPr>
          <p:spPr bwMode="auto">
            <a:xfrm>
              <a:off x="2336" y="3884"/>
              <a:ext cx="135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8634" name="Group 102"/>
          <p:cNvGrpSpPr>
            <a:grpSpLocks/>
          </p:cNvGrpSpPr>
          <p:nvPr/>
        </p:nvGrpSpPr>
        <p:grpSpPr bwMode="auto">
          <a:xfrm rot="-5400000">
            <a:off x="6660356" y="5012532"/>
            <a:ext cx="358775" cy="360362"/>
            <a:chOff x="1429" y="3022"/>
            <a:chExt cx="226" cy="227"/>
          </a:xfrm>
        </p:grpSpPr>
        <p:sp>
          <p:nvSpPr>
            <p:cNvPr id="68635" name="Freeform 103"/>
            <p:cNvSpPr>
              <a:spLocks/>
            </p:cNvSpPr>
            <p:nvPr/>
          </p:nvSpPr>
          <p:spPr bwMode="auto">
            <a:xfrm rot="10800000">
              <a:off x="1429" y="3022"/>
              <a:ext cx="226" cy="227"/>
            </a:xfrm>
            <a:custGeom>
              <a:avLst/>
              <a:gdLst>
                <a:gd name="T0" fmla="*/ 4080 w 134"/>
                <a:gd name="T1" fmla="*/ 587231 h 114"/>
                <a:gd name="T2" fmla="*/ 63498 w 134"/>
                <a:gd name="T3" fmla="*/ 187084 h 114"/>
                <a:gd name="T4" fmla="*/ 107944 w 134"/>
                <a:gd name="T5" fmla="*/ 47184 h 114"/>
                <a:gd name="T6" fmla="*/ 149533 w 134"/>
                <a:gd name="T7" fmla="*/ 140376 h 114"/>
                <a:gd name="T8" fmla="*/ 179748 w 134"/>
                <a:gd name="T9" fmla="*/ 356872 h 114"/>
                <a:gd name="T10" fmla="*/ 199084 w 134"/>
                <a:gd name="T11" fmla="*/ 881909 h 114"/>
                <a:gd name="T12" fmla="*/ 194994 w 134"/>
                <a:gd name="T13" fmla="*/ 1153443 h 114"/>
                <a:gd name="T14" fmla="*/ 180621 w 134"/>
                <a:gd name="T15" fmla="*/ 1477065 h 114"/>
                <a:gd name="T16" fmla="*/ 129808 w 134"/>
                <a:gd name="T17" fmla="*/ 1740174 h 114"/>
                <a:gd name="T18" fmla="*/ 54544 w 134"/>
                <a:gd name="T19" fmla="*/ 1368167 h 114"/>
                <a:gd name="T20" fmla="*/ 0 w 134"/>
                <a:gd name="T21" fmla="*/ 1399087 h 11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w 134"/>
                <a:gd name="T34" fmla="*/ 0 h 114"/>
                <a:gd name="T35" fmla="*/ 134 w 134"/>
                <a:gd name="T36" fmla="*/ 114 h 114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T33" t="T34" r="T35" b="T36"/>
              <a:pathLst>
                <a:path w="134" h="114">
                  <a:moveTo>
                    <a:pt x="3" y="38"/>
                  </a:moveTo>
                  <a:cubicBezTo>
                    <a:pt x="27" y="32"/>
                    <a:pt x="31" y="23"/>
                    <a:pt x="42" y="12"/>
                  </a:cubicBezTo>
                  <a:cubicBezTo>
                    <a:pt x="46" y="8"/>
                    <a:pt x="72" y="3"/>
                    <a:pt x="72" y="3"/>
                  </a:cubicBezTo>
                  <a:cubicBezTo>
                    <a:pt x="80" y="0"/>
                    <a:pt x="91" y="6"/>
                    <a:pt x="99" y="9"/>
                  </a:cubicBezTo>
                  <a:cubicBezTo>
                    <a:pt x="107" y="12"/>
                    <a:pt x="114" y="15"/>
                    <a:pt x="119" y="23"/>
                  </a:cubicBezTo>
                  <a:cubicBezTo>
                    <a:pt x="123" y="31"/>
                    <a:pt x="132" y="50"/>
                    <a:pt x="132" y="57"/>
                  </a:cubicBezTo>
                  <a:cubicBezTo>
                    <a:pt x="134" y="66"/>
                    <a:pt x="131" y="69"/>
                    <a:pt x="129" y="75"/>
                  </a:cubicBezTo>
                  <a:cubicBezTo>
                    <a:pt x="127" y="81"/>
                    <a:pt x="127" y="90"/>
                    <a:pt x="120" y="96"/>
                  </a:cubicBezTo>
                  <a:cubicBezTo>
                    <a:pt x="113" y="102"/>
                    <a:pt x="100" y="114"/>
                    <a:pt x="86" y="113"/>
                  </a:cubicBezTo>
                  <a:cubicBezTo>
                    <a:pt x="72" y="112"/>
                    <a:pt x="50" y="93"/>
                    <a:pt x="36" y="89"/>
                  </a:cubicBezTo>
                  <a:cubicBezTo>
                    <a:pt x="31" y="85"/>
                    <a:pt x="0" y="91"/>
                    <a:pt x="0" y="91"/>
                  </a:cubicBezTo>
                </a:path>
              </a:pathLst>
            </a:custGeom>
            <a:solidFill>
              <a:srgbClr val="DDDDDD">
                <a:alpha val="47058"/>
              </a:srgbClr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8636" name="Line 104" descr="70%"/>
            <p:cNvSpPr>
              <a:spLocks noChangeShapeType="1"/>
            </p:cNvSpPr>
            <p:nvPr/>
          </p:nvSpPr>
          <p:spPr bwMode="auto">
            <a:xfrm rot="10800000">
              <a:off x="1655" y="3022"/>
              <a:ext cx="0" cy="136"/>
            </a:xfrm>
            <a:prstGeom prst="line">
              <a:avLst/>
            </a:prstGeom>
            <a:noFill/>
            <a:ln w="19050">
              <a:solidFill>
                <a:srgbClr val="DDDDDD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Rectangle 2"/>
          <p:cNvSpPr>
            <a:spLocks noGrp="1" noChangeArrowheads="1"/>
          </p:cNvSpPr>
          <p:nvPr>
            <p:ph type="title" idx="4294967295"/>
          </p:nvPr>
        </p:nvSpPr>
        <p:spPr bwMode="auto">
          <a:xfrm>
            <a:off x="2555875" y="274638"/>
            <a:ext cx="5673725" cy="777875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Project Pain Factors</a:t>
            </a:r>
          </a:p>
        </p:txBody>
      </p:sp>
      <p:sp>
        <p:nvSpPr>
          <p:cNvPr id="70658" name="AutoShape 4"/>
          <p:cNvSpPr>
            <a:spLocks noChangeArrowheads="1"/>
          </p:cNvSpPr>
          <p:nvPr/>
        </p:nvSpPr>
        <p:spPr bwMode="auto">
          <a:xfrm>
            <a:off x="1258888" y="1485900"/>
            <a:ext cx="1944687" cy="1727200"/>
          </a:xfrm>
          <a:prstGeom prst="irregularSeal1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sp>
        <p:nvSpPr>
          <p:cNvPr id="70659" name="Text Box 5"/>
          <p:cNvSpPr txBox="1">
            <a:spLocks noChangeArrowheads="1"/>
          </p:cNvSpPr>
          <p:nvPr/>
        </p:nvSpPr>
        <p:spPr bwMode="auto">
          <a:xfrm>
            <a:off x="1692275" y="1989138"/>
            <a:ext cx="1079500" cy="549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Lack of planning</a:t>
            </a:r>
          </a:p>
        </p:txBody>
      </p:sp>
      <p:sp>
        <p:nvSpPr>
          <p:cNvPr id="70660" name="AutoShape 6"/>
          <p:cNvSpPr>
            <a:spLocks noChangeArrowheads="1"/>
          </p:cNvSpPr>
          <p:nvPr/>
        </p:nvSpPr>
        <p:spPr bwMode="auto">
          <a:xfrm>
            <a:off x="5364163" y="4221163"/>
            <a:ext cx="1800225" cy="1584325"/>
          </a:xfrm>
          <a:prstGeom prst="irregularSeal1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sp>
        <p:nvSpPr>
          <p:cNvPr id="70661" name="Text Box 7"/>
          <p:cNvSpPr txBox="1">
            <a:spLocks noChangeArrowheads="1"/>
          </p:cNvSpPr>
          <p:nvPr/>
        </p:nvSpPr>
        <p:spPr bwMode="auto">
          <a:xfrm>
            <a:off x="5795963" y="4652963"/>
            <a:ext cx="936625" cy="549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No feedback</a:t>
            </a:r>
          </a:p>
        </p:txBody>
      </p:sp>
      <p:sp>
        <p:nvSpPr>
          <p:cNvPr id="70662" name="AutoShape 8"/>
          <p:cNvSpPr>
            <a:spLocks noChangeArrowheads="1"/>
          </p:cNvSpPr>
          <p:nvPr/>
        </p:nvSpPr>
        <p:spPr bwMode="auto">
          <a:xfrm rot="10237607">
            <a:off x="3216275" y="2424113"/>
            <a:ext cx="2235200" cy="1768475"/>
          </a:xfrm>
          <a:prstGeom prst="irregularSeal1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sp>
        <p:nvSpPr>
          <p:cNvPr id="70663" name="Text Box 9"/>
          <p:cNvSpPr txBox="1">
            <a:spLocks noChangeArrowheads="1"/>
          </p:cNvSpPr>
          <p:nvPr/>
        </p:nvSpPr>
        <p:spPr bwMode="auto">
          <a:xfrm>
            <a:off x="3779838" y="3068638"/>
            <a:ext cx="1152525" cy="549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Shifting goalposts</a:t>
            </a:r>
          </a:p>
        </p:txBody>
      </p:sp>
      <p:sp>
        <p:nvSpPr>
          <p:cNvPr id="70664" name="AutoShape 10"/>
          <p:cNvSpPr>
            <a:spLocks noChangeArrowheads="1"/>
          </p:cNvSpPr>
          <p:nvPr/>
        </p:nvSpPr>
        <p:spPr bwMode="auto">
          <a:xfrm>
            <a:off x="1116013" y="4437063"/>
            <a:ext cx="2235200" cy="1768475"/>
          </a:xfrm>
          <a:prstGeom prst="irregularSeal1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sp>
        <p:nvSpPr>
          <p:cNvPr id="70665" name="Text Box 11"/>
          <p:cNvSpPr txBox="1">
            <a:spLocks noChangeArrowheads="1"/>
          </p:cNvSpPr>
          <p:nvPr/>
        </p:nvSpPr>
        <p:spPr bwMode="auto">
          <a:xfrm>
            <a:off x="1619250" y="5157788"/>
            <a:ext cx="1152525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No leader</a:t>
            </a:r>
          </a:p>
        </p:txBody>
      </p:sp>
      <p:sp>
        <p:nvSpPr>
          <p:cNvPr id="70666" name="AutoShape 13"/>
          <p:cNvSpPr>
            <a:spLocks noChangeArrowheads="1"/>
          </p:cNvSpPr>
          <p:nvPr/>
        </p:nvSpPr>
        <p:spPr bwMode="auto">
          <a:xfrm>
            <a:off x="6156325" y="1412875"/>
            <a:ext cx="2160588" cy="1944688"/>
          </a:xfrm>
          <a:prstGeom prst="irregularSeal1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NZ"/>
          </a:p>
        </p:txBody>
      </p:sp>
      <p:sp>
        <p:nvSpPr>
          <p:cNvPr id="70667" name="Text Box 12"/>
          <p:cNvSpPr txBox="1">
            <a:spLocks noChangeArrowheads="1"/>
          </p:cNvSpPr>
          <p:nvPr/>
        </p:nvSpPr>
        <p:spPr bwMode="auto">
          <a:xfrm>
            <a:off x="6443663" y="2060575"/>
            <a:ext cx="1511300" cy="549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800"/>
              <a:t>Key people leave team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Rectangle 2"/>
          <p:cNvSpPr>
            <a:spLocks noGrp="1" noChangeArrowheads="1"/>
          </p:cNvSpPr>
          <p:nvPr>
            <p:ph type="title"/>
          </p:nvPr>
        </p:nvSpPr>
        <p:spPr bwMode="auto"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sz="3200" smtClean="0"/>
              <a:t>User Guide Notes</a:t>
            </a:r>
          </a:p>
        </p:txBody>
      </p:sp>
      <p:sp>
        <p:nvSpPr>
          <p:cNvPr id="58370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341438"/>
            <a:ext cx="1811338" cy="4784725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FontTx/>
              <a:buNone/>
            </a:pPr>
            <a:r>
              <a:rPr lang="en-GB" sz="1800" i="1" smtClean="0"/>
              <a:t>Tool  (page)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GB" sz="1800" smtClean="0">
                <a:sym typeface="Wingdings" pitchFamily="2" charset="2"/>
              </a:rPr>
              <a:t></a:t>
            </a:r>
            <a:r>
              <a:rPr lang="en-GB" sz="1800" i="1" smtClean="0"/>
              <a:t>Good for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GB" sz="1800" i="1" smtClean="0"/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n-GB" sz="1800" smtClean="0">
                <a:sym typeface="Wingdings" pitchFamily="2" charset="2"/>
              </a:rPr>
              <a:t></a:t>
            </a:r>
            <a:r>
              <a:rPr lang="en-GB" sz="1800" i="1" smtClean="0"/>
              <a:t>Hints &amp; tips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n-US" sz="1800" smtClean="0"/>
          </a:p>
        </p:txBody>
      </p:sp>
      <p:sp>
        <p:nvSpPr>
          <p:cNvPr id="58371" name="Rectangle 4"/>
          <p:cNvSpPr>
            <a:spLocks noGrp="1" noChangeArrowheads="1"/>
          </p:cNvSpPr>
          <p:nvPr>
            <p:ph type="body" sz="half" idx="2"/>
          </p:nvPr>
        </p:nvSpPr>
        <p:spPr>
          <a:xfrm>
            <a:off x="2484438" y="1196975"/>
            <a:ext cx="6202362" cy="4929188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Tx/>
              <a:buNone/>
            </a:pPr>
            <a:r>
              <a:rPr lang="en-US" dirty="0" smtClean="0"/>
              <a:t>Project Success and Pain Factors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endParaRPr lang="en-US" dirty="0" smtClean="0"/>
          </a:p>
          <a:p>
            <a:pPr eaLnBrk="1" hangingPunct="1">
              <a:lnSpc>
                <a:spcPct val="80000"/>
              </a:lnSpc>
            </a:pPr>
            <a:r>
              <a:rPr lang="en-US" sz="2000" dirty="0" smtClean="0"/>
              <a:t>Identifying what you need for your project to succeed.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dirty="0" smtClean="0"/>
              <a:t>Managing your project sponsor’s expectations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dirty="0" smtClean="0"/>
              <a:t>Involving your sponsor and your team – tap into everyone’s experience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dirty="0" smtClean="0"/>
              <a:t>Spotting gaps – what haven’t we thought of?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dirty="0" smtClean="0"/>
              <a:t>Getting a reality check on likely pain factors, will we be prepared if…?</a:t>
            </a:r>
          </a:p>
          <a:p>
            <a:pPr eaLnBrk="1" hangingPunct="1">
              <a:lnSpc>
                <a:spcPct val="80000"/>
              </a:lnSpc>
            </a:pPr>
            <a:endParaRPr lang="en-US" sz="2000" dirty="0" smtClean="0"/>
          </a:p>
          <a:p>
            <a:pPr eaLnBrk="1" hangingPunct="1">
              <a:lnSpc>
                <a:spcPct val="80000"/>
              </a:lnSpc>
            </a:pPr>
            <a:r>
              <a:rPr lang="en-US" sz="2000" dirty="0" smtClean="0"/>
              <a:t>Use it like an audit on your project.</a:t>
            </a:r>
          </a:p>
          <a:p>
            <a:pPr eaLnBrk="1" hangingPunct="1">
              <a:lnSpc>
                <a:spcPct val="80000"/>
              </a:lnSpc>
            </a:pPr>
            <a:r>
              <a:rPr lang="en-US" sz="2000" dirty="0" smtClean="0"/>
              <a:t>Review it during the project: </a:t>
            </a:r>
            <a:r>
              <a:rPr lang="en-US" sz="2000" dirty="0"/>
              <a:t>A</a:t>
            </a:r>
            <a:r>
              <a:rPr lang="en-US" sz="2000" dirty="0" smtClean="0"/>
              <a:t>re there new success factors required? Are there new pain factors that might need to be addressed with contingency plans.</a:t>
            </a:r>
          </a:p>
        </p:txBody>
      </p:sp>
    </p:spTree>
    <p:extLst>
      <p:ext uri="{BB962C8B-B14F-4D97-AF65-F5344CB8AC3E}">
        <p14:creationId xmlns:p14="http://schemas.microsoft.com/office/powerpoint/2010/main" val="34163455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1908175" y="260350"/>
            <a:ext cx="6480249" cy="777875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NZ" sz="4000" dirty="0" smtClean="0"/>
              <a:t>Intro</a:t>
            </a:r>
            <a:endParaRPr lang="en-GB" sz="4000" dirty="0" smtClean="0"/>
          </a:p>
        </p:txBody>
      </p:sp>
      <p:sp>
        <p:nvSpPr>
          <p:cNvPr id="19458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412776"/>
            <a:ext cx="8229600" cy="4968552"/>
          </a:xfrm>
        </p:spPr>
        <p:txBody>
          <a:bodyPr/>
          <a:lstStyle/>
          <a:p>
            <a:pPr marL="0" indent="0">
              <a:lnSpc>
                <a:spcPct val="90000"/>
              </a:lnSpc>
              <a:buNone/>
            </a:pPr>
            <a:endParaRPr lang="en-NZ" dirty="0" smtClean="0"/>
          </a:p>
          <a:p>
            <a:pPr>
              <a:lnSpc>
                <a:spcPct val="90000"/>
              </a:lnSpc>
            </a:pPr>
            <a:r>
              <a:rPr lang="en-NZ" dirty="0" smtClean="0"/>
              <a:t>Deadly hour or 1 hour of learning?</a:t>
            </a:r>
          </a:p>
          <a:p>
            <a:pPr>
              <a:lnSpc>
                <a:spcPct val="90000"/>
              </a:lnSpc>
            </a:pPr>
            <a:r>
              <a:rPr lang="en-NZ" dirty="0" smtClean="0"/>
              <a:t>No broken noses</a:t>
            </a:r>
          </a:p>
          <a:p>
            <a:pPr>
              <a:lnSpc>
                <a:spcPct val="90000"/>
              </a:lnSpc>
            </a:pPr>
            <a:r>
              <a:rPr lang="en-NZ" dirty="0" smtClean="0"/>
              <a:t>Mysterious paper folding</a:t>
            </a:r>
          </a:p>
          <a:p>
            <a:pPr>
              <a:lnSpc>
                <a:spcPct val="90000"/>
              </a:lnSpc>
            </a:pPr>
            <a:r>
              <a:rPr lang="en-NZ" dirty="0"/>
              <a:t>T</a:t>
            </a:r>
            <a:r>
              <a:rPr lang="en-NZ" dirty="0" smtClean="0"/>
              <a:t>hinking about octopus</a:t>
            </a:r>
          </a:p>
        </p:txBody>
      </p:sp>
    </p:spTree>
    <p:extLst>
      <p:ext uri="{BB962C8B-B14F-4D97-AF65-F5344CB8AC3E}">
        <p14:creationId xmlns:p14="http://schemas.microsoft.com/office/powerpoint/2010/main" val="60799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1908175" y="260350"/>
            <a:ext cx="6480249" cy="777875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NZ" sz="4000" dirty="0" smtClean="0"/>
              <a:t>Outline</a:t>
            </a:r>
            <a:endParaRPr lang="en-GB" sz="4000" dirty="0" smtClean="0"/>
          </a:p>
        </p:txBody>
      </p:sp>
      <p:sp>
        <p:nvSpPr>
          <p:cNvPr id="19458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NZ" dirty="0" smtClean="0"/>
              <a:t>Projects and You</a:t>
            </a:r>
          </a:p>
          <a:p>
            <a:pPr>
              <a:lnSpc>
                <a:spcPct val="90000"/>
              </a:lnSpc>
            </a:pPr>
            <a:r>
              <a:rPr lang="en-NZ" dirty="0" smtClean="0"/>
              <a:t>Invest in the People First!</a:t>
            </a:r>
          </a:p>
          <a:p>
            <a:pPr>
              <a:lnSpc>
                <a:spcPct val="90000"/>
              </a:lnSpc>
            </a:pPr>
            <a:r>
              <a:rPr lang="en-NZ" dirty="0" smtClean="0"/>
              <a:t>Project Team Profile</a:t>
            </a:r>
          </a:p>
          <a:p>
            <a:pPr>
              <a:lnSpc>
                <a:spcPct val="90000"/>
              </a:lnSpc>
            </a:pPr>
            <a:r>
              <a:rPr lang="en-NZ" dirty="0" smtClean="0"/>
              <a:t>Project Success and Pain Factors</a:t>
            </a:r>
          </a:p>
          <a:p>
            <a:pPr>
              <a:lnSpc>
                <a:spcPct val="90000"/>
              </a:lnSpc>
            </a:pPr>
            <a:r>
              <a:rPr lang="en-NZ" dirty="0"/>
              <a:t>High Speed Research</a:t>
            </a:r>
          </a:p>
          <a:p>
            <a:pPr>
              <a:lnSpc>
                <a:spcPct val="90000"/>
              </a:lnSpc>
            </a:pPr>
            <a:r>
              <a:rPr lang="en-NZ" dirty="0" smtClean="0"/>
              <a:t>Octopus Framework</a:t>
            </a:r>
          </a:p>
          <a:p>
            <a:pPr>
              <a:lnSpc>
                <a:spcPct val="90000"/>
              </a:lnSpc>
            </a:pPr>
            <a:r>
              <a:rPr lang="en-NZ" dirty="0" smtClean="0"/>
              <a:t>Useful Questions</a:t>
            </a:r>
          </a:p>
        </p:txBody>
      </p:sp>
    </p:spTree>
    <p:extLst>
      <p:ext uri="{BB962C8B-B14F-4D97-AF65-F5344CB8AC3E}">
        <p14:creationId xmlns:p14="http://schemas.microsoft.com/office/powerpoint/2010/main" val="39509188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1908175" y="260350"/>
            <a:ext cx="6480249" cy="777875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NZ" sz="4000" dirty="0" smtClean="0"/>
              <a:t>Types of Projects</a:t>
            </a:r>
            <a:endParaRPr lang="en-GB" sz="4000" dirty="0" smtClean="0"/>
          </a:p>
        </p:txBody>
      </p:sp>
      <p:sp>
        <p:nvSpPr>
          <p:cNvPr id="19458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NZ" dirty="0" smtClean="0"/>
              <a:t>Personal projects: moving house, renovating, wedding, overseas trip</a:t>
            </a:r>
          </a:p>
          <a:p>
            <a:pPr>
              <a:lnSpc>
                <a:spcPct val="90000"/>
              </a:lnSpc>
            </a:pPr>
            <a:r>
              <a:rPr lang="en-NZ" dirty="0" smtClean="0"/>
              <a:t>Organisational projects: office relocation, organising a conference or training, new IT system</a:t>
            </a:r>
          </a:p>
          <a:p>
            <a:pPr>
              <a:lnSpc>
                <a:spcPct val="90000"/>
              </a:lnSpc>
            </a:pPr>
            <a:r>
              <a:rPr lang="en-NZ" dirty="0" smtClean="0"/>
              <a:t>Community projects: art auction fundraiser, school gala, community garden, community research for conservation to protect </a:t>
            </a:r>
            <a:r>
              <a:rPr lang="en-NZ" dirty="0" err="1" smtClean="0"/>
              <a:t>korora</a:t>
            </a:r>
            <a:r>
              <a:rPr lang="en-NZ" dirty="0" smtClean="0"/>
              <a:t> [Little Blue Penguin]</a:t>
            </a:r>
          </a:p>
        </p:txBody>
      </p:sp>
    </p:spTree>
    <p:extLst>
      <p:ext uri="{BB962C8B-B14F-4D97-AF65-F5344CB8AC3E}">
        <p14:creationId xmlns:p14="http://schemas.microsoft.com/office/powerpoint/2010/main" val="39640456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1908175" y="260350"/>
            <a:ext cx="6480249" cy="777875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NZ" sz="3600" dirty="0" smtClean="0"/>
              <a:t>How are Project Teams Selected?</a:t>
            </a:r>
            <a:r>
              <a:rPr lang="en-NZ" sz="4000" dirty="0" smtClean="0"/>
              <a:t/>
            </a:r>
            <a:br>
              <a:rPr lang="en-NZ" sz="4000" dirty="0" smtClean="0"/>
            </a:br>
            <a:endParaRPr lang="en-GB" sz="4000" dirty="0" smtClean="0"/>
          </a:p>
        </p:txBody>
      </p:sp>
      <p:sp>
        <p:nvSpPr>
          <p:cNvPr id="19458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1259632" y="1600200"/>
            <a:ext cx="7427168" cy="4525963"/>
          </a:xfrm>
        </p:spPr>
        <p:txBody>
          <a:bodyPr/>
          <a:lstStyle/>
          <a:p>
            <a:pPr>
              <a:lnSpc>
                <a:spcPct val="90000"/>
              </a:lnSpc>
            </a:pPr>
            <a:endParaRPr lang="en-NZ" dirty="0" smtClean="0"/>
          </a:p>
          <a:p>
            <a:pPr marL="0" indent="0">
              <a:lnSpc>
                <a:spcPct val="90000"/>
              </a:lnSpc>
              <a:buNone/>
            </a:pPr>
            <a:r>
              <a:rPr lang="en-NZ" dirty="0" smtClean="0"/>
              <a:t>Typically based on the individuals:</a:t>
            </a:r>
          </a:p>
          <a:p>
            <a:pPr marL="0" indent="0">
              <a:lnSpc>
                <a:spcPct val="90000"/>
              </a:lnSpc>
              <a:buNone/>
            </a:pPr>
            <a:endParaRPr lang="en-NZ" dirty="0"/>
          </a:p>
          <a:p>
            <a:pPr marL="514350" indent="-514350">
              <a:lnSpc>
                <a:spcPct val="90000"/>
              </a:lnSpc>
              <a:buFont typeface="+mj-lt"/>
              <a:buAutoNum type="arabicPeriod"/>
            </a:pPr>
            <a:r>
              <a:rPr lang="en-NZ" dirty="0" smtClean="0"/>
              <a:t>Knowledge and skills</a:t>
            </a:r>
          </a:p>
          <a:p>
            <a:pPr marL="514350" indent="-514350">
              <a:lnSpc>
                <a:spcPct val="90000"/>
              </a:lnSpc>
              <a:buFont typeface="+mj-lt"/>
              <a:buAutoNum type="arabicPeriod"/>
            </a:pPr>
            <a:r>
              <a:rPr lang="en-NZ" dirty="0" smtClean="0"/>
              <a:t>Availability</a:t>
            </a:r>
          </a:p>
          <a:p>
            <a:pPr marL="0" indent="0">
              <a:lnSpc>
                <a:spcPct val="90000"/>
              </a:lnSpc>
              <a:buNone/>
            </a:pPr>
            <a:endParaRPr lang="en-NZ" dirty="0" smtClean="0"/>
          </a:p>
          <a:p>
            <a:pPr marL="0" indent="0">
              <a:lnSpc>
                <a:spcPct val="90000"/>
              </a:lnSpc>
              <a:buNone/>
            </a:pPr>
            <a:r>
              <a:rPr lang="en-NZ" dirty="0" smtClean="0"/>
              <a:t>It’s an uncommon </a:t>
            </a:r>
            <a:r>
              <a:rPr lang="en-NZ" b="1" i="1" dirty="0" smtClean="0"/>
              <a:t>luxury</a:t>
            </a:r>
            <a:r>
              <a:rPr lang="en-NZ" dirty="0" smtClean="0"/>
              <a:t> to pick your project team!</a:t>
            </a:r>
          </a:p>
        </p:txBody>
      </p:sp>
    </p:spTree>
    <p:extLst>
      <p:ext uri="{BB962C8B-B14F-4D97-AF65-F5344CB8AC3E}">
        <p14:creationId xmlns:p14="http://schemas.microsoft.com/office/powerpoint/2010/main" val="9339021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1908175" y="260350"/>
            <a:ext cx="6480249" cy="777875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NZ" sz="3600" dirty="0" smtClean="0"/>
              <a:t>How will my team perform?</a:t>
            </a:r>
            <a:r>
              <a:rPr lang="en-NZ" sz="4000" dirty="0" smtClean="0"/>
              <a:t/>
            </a:r>
            <a:br>
              <a:rPr lang="en-NZ" sz="4000" dirty="0" smtClean="0"/>
            </a:br>
            <a:endParaRPr lang="en-GB" sz="4000" dirty="0" smtClean="0"/>
          </a:p>
        </p:txBody>
      </p:sp>
      <p:sp>
        <p:nvSpPr>
          <p:cNvPr id="19458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1259632" y="1600200"/>
            <a:ext cx="7427168" cy="4525963"/>
          </a:xfrm>
        </p:spPr>
        <p:txBody>
          <a:bodyPr/>
          <a:lstStyle/>
          <a:p>
            <a:pPr>
              <a:lnSpc>
                <a:spcPct val="90000"/>
              </a:lnSpc>
            </a:pPr>
            <a:endParaRPr lang="en-NZ" dirty="0" smtClean="0"/>
          </a:p>
          <a:p>
            <a:pPr marL="0" indent="0">
              <a:lnSpc>
                <a:spcPct val="90000"/>
              </a:lnSpc>
              <a:buNone/>
            </a:pPr>
            <a:r>
              <a:rPr lang="en-NZ" dirty="0" smtClean="0"/>
              <a:t>Project team performance is actually quite predictable. </a:t>
            </a:r>
          </a:p>
          <a:p>
            <a:pPr marL="0" indent="0">
              <a:lnSpc>
                <a:spcPct val="90000"/>
              </a:lnSpc>
              <a:buNone/>
            </a:pPr>
            <a:endParaRPr lang="en-NZ" dirty="0"/>
          </a:p>
          <a:p>
            <a:pPr marL="0" indent="0">
              <a:lnSpc>
                <a:spcPct val="90000"/>
              </a:lnSpc>
              <a:buNone/>
            </a:pPr>
            <a:r>
              <a:rPr lang="en-NZ" b="1" i="1" dirty="0" smtClean="0"/>
              <a:t>Do they have sufficient diversity?</a:t>
            </a:r>
          </a:p>
          <a:p>
            <a:pPr marL="0" indent="0">
              <a:lnSpc>
                <a:spcPct val="90000"/>
              </a:lnSpc>
              <a:buNone/>
            </a:pPr>
            <a:endParaRPr lang="en-NZ" b="1" i="1" dirty="0" smtClean="0"/>
          </a:p>
          <a:p>
            <a:pPr marL="0" indent="0">
              <a:lnSpc>
                <a:spcPct val="90000"/>
              </a:lnSpc>
              <a:buNone/>
            </a:pPr>
            <a:r>
              <a:rPr lang="en-NZ" b="1" i="1" dirty="0" smtClean="0"/>
              <a:t>Do they have appropriate balance?</a:t>
            </a:r>
          </a:p>
          <a:p>
            <a:pPr marL="0" indent="0">
              <a:lnSpc>
                <a:spcPct val="90000"/>
              </a:lnSpc>
              <a:buNone/>
            </a:pPr>
            <a:endParaRPr lang="en-NZ" b="1" i="1" dirty="0"/>
          </a:p>
          <a:p>
            <a:pPr marL="0" indent="0">
              <a:lnSpc>
                <a:spcPct val="90000"/>
              </a:lnSpc>
              <a:buNone/>
            </a:pPr>
            <a:r>
              <a:rPr lang="en-NZ" b="1" i="1" dirty="0" smtClean="0"/>
              <a:t>Will they work well with each other – team dynamics?</a:t>
            </a:r>
            <a:endParaRPr lang="en-NZ" dirty="0" smtClean="0"/>
          </a:p>
        </p:txBody>
      </p:sp>
    </p:spTree>
    <p:extLst>
      <p:ext uri="{BB962C8B-B14F-4D97-AF65-F5344CB8AC3E}">
        <p14:creationId xmlns:p14="http://schemas.microsoft.com/office/powerpoint/2010/main" val="1820253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745" name="Group 2"/>
          <p:cNvGrpSpPr>
            <a:grpSpLocks/>
          </p:cNvGrpSpPr>
          <p:nvPr/>
        </p:nvGrpSpPr>
        <p:grpSpPr bwMode="auto">
          <a:xfrm>
            <a:off x="960438" y="1428750"/>
            <a:ext cx="7140575" cy="5313363"/>
            <a:chOff x="1341" y="1377"/>
            <a:chExt cx="11245" cy="8369"/>
          </a:xfrm>
        </p:grpSpPr>
        <p:sp>
          <p:nvSpPr>
            <p:cNvPr id="31747" name="Oval 3"/>
            <p:cNvSpPr>
              <a:spLocks noChangeArrowheads="1"/>
            </p:cNvSpPr>
            <p:nvPr/>
          </p:nvSpPr>
          <p:spPr bwMode="auto">
            <a:xfrm>
              <a:off x="3417" y="2289"/>
              <a:ext cx="2305" cy="1441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48" name="Oval 4"/>
            <p:cNvSpPr>
              <a:spLocks noChangeArrowheads="1"/>
            </p:cNvSpPr>
            <p:nvPr/>
          </p:nvSpPr>
          <p:spPr bwMode="auto">
            <a:xfrm>
              <a:off x="9591" y="1557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49" name="AutoShape 5"/>
            <p:cNvSpPr>
              <a:spLocks noChangeArrowheads="1"/>
            </p:cNvSpPr>
            <p:nvPr/>
          </p:nvSpPr>
          <p:spPr bwMode="auto">
            <a:xfrm>
              <a:off x="9879" y="1773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Logic Checker</a:t>
              </a:r>
              <a:endParaRPr lang="en-US"/>
            </a:p>
          </p:txBody>
        </p:sp>
        <p:sp>
          <p:nvSpPr>
            <p:cNvPr id="31750" name="Oval 6"/>
            <p:cNvSpPr>
              <a:spLocks noChangeArrowheads="1"/>
            </p:cNvSpPr>
            <p:nvPr/>
          </p:nvSpPr>
          <p:spPr bwMode="auto">
            <a:xfrm>
              <a:off x="5301" y="1377"/>
              <a:ext cx="2305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51" name="Oval 7"/>
            <p:cNvSpPr>
              <a:spLocks noChangeArrowheads="1"/>
            </p:cNvSpPr>
            <p:nvPr/>
          </p:nvSpPr>
          <p:spPr bwMode="auto">
            <a:xfrm>
              <a:off x="1341" y="150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52" name="AutoShape 8"/>
            <p:cNvSpPr>
              <a:spLocks noChangeArrowheads="1"/>
            </p:cNvSpPr>
            <p:nvPr/>
          </p:nvSpPr>
          <p:spPr bwMode="auto">
            <a:xfrm>
              <a:off x="1497" y="1878"/>
              <a:ext cx="1797" cy="602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600" tIns="3600" rIns="3600" bIns="3600"/>
            <a:lstStyle/>
            <a:p>
              <a:pPr algn="ctr"/>
              <a:r>
                <a:rPr lang="en-US" sz="1400" b="1" i="1">
                  <a:latin typeface="Univers (W1)" charset="0"/>
                </a:rPr>
                <a:t>Ideas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Generator</a:t>
              </a:r>
              <a:endParaRPr lang="en-US"/>
            </a:p>
          </p:txBody>
        </p:sp>
        <p:sp>
          <p:nvSpPr>
            <p:cNvPr id="31753" name="Oval 9"/>
            <p:cNvSpPr>
              <a:spLocks noChangeArrowheads="1"/>
            </p:cNvSpPr>
            <p:nvPr/>
          </p:nvSpPr>
          <p:spPr bwMode="auto">
            <a:xfrm>
              <a:off x="7460" y="2460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54" name="AutoShape 10"/>
            <p:cNvSpPr>
              <a:spLocks noChangeArrowheads="1"/>
            </p:cNvSpPr>
            <p:nvPr/>
          </p:nvSpPr>
          <p:spPr bwMode="auto">
            <a:xfrm>
              <a:off x="7964" y="2892"/>
              <a:ext cx="1153" cy="43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Do’er</a:t>
              </a:r>
              <a:endParaRPr lang="en-US"/>
            </a:p>
          </p:txBody>
        </p:sp>
        <p:sp>
          <p:nvSpPr>
            <p:cNvPr id="31755" name="Oval 11"/>
            <p:cNvSpPr>
              <a:spLocks noChangeArrowheads="1"/>
            </p:cNvSpPr>
            <p:nvPr/>
          </p:nvSpPr>
          <p:spPr bwMode="auto">
            <a:xfrm>
              <a:off x="9930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56" name="AutoShape 12"/>
            <p:cNvSpPr>
              <a:spLocks noChangeArrowheads="1"/>
            </p:cNvSpPr>
            <p:nvPr/>
          </p:nvSpPr>
          <p:spPr bwMode="auto">
            <a:xfrm>
              <a:off x="10074" y="4092"/>
              <a:ext cx="1873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Visionary</a:t>
              </a:r>
              <a:endParaRPr lang="en-US"/>
            </a:p>
          </p:txBody>
        </p:sp>
        <p:sp>
          <p:nvSpPr>
            <p:cNvPr id="31757" name="Oval 13"/>
            <p:cNvSpPr>
              <a:spLocks noChangeArrowheads="1"/>
            </p:cNvSpPr>
            <p:nvPr/>
          </p:nvSpPr>
          <p:spPr bwMode="auto">
            <a:xfrm>
              <a:off x="5553" y="3562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58" name="AutoShape 14"/>
            <p:cNvSpPr>
              <a:spLocks noChangeArrowheads="1"/>
            </p:cNvSpPr>
            <p:nvPr/>
          </p:nvSpPr>
          <p:spPr bwMode="auto">
            <a:xfrm>
              <a:off x="5949" y="3778"/>
              <a:ext cx="1369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Team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Weaver</a:t>
              </a:r>
              <a:endParaRPr lang="en-US"/>
            </a:p>
          </p:txBody>
        </p:sp>
        <p:sp>
          <p:nvSpPr>
            <p:cNvPr id="31759" name="Oval 15"/>
            <p:cNvSpPr>
              <a:spLocks noChangeArrowheads="1"/>
            </p:cNvSpPr>
            <p:nvPr/>
          </p:nvSpPr>
          <p:spPr bwMode="auto">
            <a:xfrm>
              <a:off x="1437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60" name="AutoShape 16"/>
            <p:cNvSpPr>
              <a:spLocks noChangeArrowheads="1"/>
            </p:cNvSpPr>
            <p:nvPr/>
          </p:nvSpPr>
          <p:spPr bwMode="auto">
            <a:xfrm>
              <a:off x="1833" y="3948"/>
              <a:ext cx="1369" cy="79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Urge’r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On’er !</a:t>
              </a:r>
              <a:endParaRPr lang="en-US"/>
            </a:p>
          </p:txBody>
        </p:sp>
        <p:sp>
          <p:nvSpPr>
            <p:cNvPr id="31761" name="Oval 17"/>
            <p:cNvSpPr>
              <a:spLocks noChangeArrowheads="1"/>
            </p:cNvSpPr>
            <p:nvPr/>
          </p:nvSpPr>
          <p:spPr bwMode="auto">
            <a:xfrm>
              <a:off x="5661" y="57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62" name="AutoShape 18"/>
            <p:cNvSpPr>
              <a:spLocks noChangeArrowheads="1"/>
            </p:cNvSpPr>
            <p:nvPr/>
          </p:nvSpPr>
          <p:spPr bwMode="auto">
            <a:xfrm>
              <a:off x="6021" y="594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On Tracker</a:t>
              </a:r>
              <a:endParaRPr lang="en-US"/>
            </a:p>
          </p:txBody>
        </p:sp>
        <p:sp>
          <p:nvSpPr>
            <p:cNvPr id="31763" name="Oval 19"/>
            <p:cNvSpPr>
              <a:spLocks noChangeArrowheads="1"/>
            </p:cNvSpPr>
            <p:nvPr/>
          </p:nvSpPr>
          <p:spPr bwMode="auto">
            <a:xfrm>
              <a:off x="8049" y="443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64" name="AutoShape 20"/>
            <p:cNvSpPr>
              <a:spLocks noChangeArrowheads="1"/>
            </p:cNvSpPr>
            <p:nvPr/>
          </p:nvSpPr>
          <p:spPr bwMode="auto">
            <a:xfrm>
              <a:off x="8409" y="465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Fact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Finder</a:t>
              </a:r>
              <a:endParaRPr lang="en-US"/>
            </a:p>
          </p:txBody>
        </p:sp>
        <p:sp>
          <p:nvSpPr>
            <p:cNvPr id="31765" name="Oval 21"/>
            <p:cNvSpPr>
              <a:spLocks noChangeArrowheads="1"/>
            </p:cNvSpPr>
            <p:nvPr/>
          </p:nvSpPr>
          <p:spPr bwMode="auto">
            <a:xfrm>
              <a:off x="3573" y="66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66" name="AutoShape 22"/>
            <p:cNvSpPr>
              <a:spLocks noChangeArrowheads="1"/>
            </p:cNvSpPr>
            <p:nvPr/>
          </p:nvSpPr>
          <p:spPr bwMode="auto">
            <a:xfrm>
              <a:off x="3861" y="6844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Reality Checker</a:t>
              </a:r>
              <a:endParaRPr lang="en-US"/>
            </a:p>
          </p:txBody>
        </p:sp>
        <p:sp>
          <p:nvSpPr>
            <p:cNvPr id="31767" name="Oval 23"/>
            <p:cNvSpPr>
              <a:spLocks noChangeArrowheads="1"/>
            </p:cNvSpPr>
            <p:nvPr/>
          </p:nvSpPr>
          <p:spPr bwMode="auto">
            <a:xfrm>
              <a:off x="1395" y="5713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68" name="AutoShape 24"/>
            <p:cNvSpPr>
              <a:spLocks noChangeArrowheads="1"/>
            </p:cNvSpPr>
            <p:nvPr/>
          </p:nvSpPr>
          <p:spPr bwMode="auto">
            <a:xfrm>
              <a:off x="1755" y="6109"/>
              <a:ext cx="1441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Calmer</a:t>
              </a:r>
              <a:endParaRPr lang="en-US"/>
            </a:p>
          </p:txBody>
        </p:sp>
        <p:sp>
          <p:nvSpPr>
            <p:cNvPr id="31769" name="Oval 25"/>
            <p:cNvSpPr>
              <a:spLocks noChangeArrowheads="1"/>
            </p:cNvSpPr>
            <p:nvPr/>
          </p:nvSpPr>
          <p:spPr bwMode="auto">
            <a:xfrm>
              <a:off x="3372" y="4465"/>
              <a:ext cx="2159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70" name="Oval 26"/>
            <p:cNvSpPr>
              <a:spLocks noChangeArrowheads="1"/>
            </p:cNvSpPr>
            <p:nvPr/>
          </p:nvSpPr>
          <p:spPr bwMode="auto">
            <a:xfrm>
              <a:off x="9987" y="5578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71" name="AutoShape 27"/>
            <p:cNvSpPr>
              <a:spLocks noChangeArrowheads="1"/>
            </p:cNvSpPr>
            <p:nvPr/>
          </p:nvSpPr>
          <p:spPr bwMode="auto">
            <a:xfrm>
              <a:off x="10158" y="6034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Encourager</a:t>
              </a:r>
              <a:endParaRPr lang="en-US"/>
            </a:p>
          </p:txBody>
        </p:sp>
        <p:sp>
          <p:nvSpPr>
            <p:cNvPr id="31772" name="Oval 28"/>
            <p:cNvSpPr>
              <a:spLocks noChangeArrowheads="1"/>
            </p:cNvSpPr>
            <p:nvPr/>
          </p:nvSpPr>
          <p:spPr bwMode="auto">
            <a:xfrm>
              <a:off x="7743" y="6484"/>
              <a:ext cx="230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773" name="AutoShape 29"/>
            <p:cNvSpPr>
              <a:spLocks noChangeArrowheads="1"/>
            </p:cNvSpPr>
            <p:nvPr/>
          </p:nvSpPr>
          <p:spPr bwMode="auto">
            <a:xfrm>
              <a:off x="5666" y="1723"/>
              <a:ext cx="1585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Starter Off’er</a:t>
              </a:r>
              <a:endParaRPr lang="en-US"/>
            </a:p>
          </p:txBody>
        </p:sp>
        <p:sp>
          <p:nvSpPr>
            <p:cNvPr id="31774" name="Line 30"/>
            <p:cNvSpPr>
              <a:spLocks noChangeShapeType="1"/>
            </p:cNvSpPr>
            <p:nvPr/>
          </p:nvSpPr>
          <p:spPr bwMode="auto">
            <a:xfrm>
              <a:off x="6483" y="266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75" name="Line 31"/>
            <p:cNvSpPr>
              <a:spLocks noChangeShapeType="1"/>
            </p:cNvSpPr>
            <p:nvPr/>
          </p:nvSpPr>
          <p:spPr bwMode="auto">
            <a:xfrm>
              <a:off x="6339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76" name="Line 32"/>
            <p:cNvSpPr>
              <a:spLocks noChangeShapeType="1"/>
            </p:cNvSpPr>
            <p:nvPr/>
          </p:nvSpPr>
          <p:spPr bwMode="auto">
            <a:xfrm>
              <a:off x="6483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77" name="Line 33"/>
            <p:cNvSpPr>
              <a:spLocks noChangeShapeType="1"/>
            </p:cNvSpPr>
            <p:nvPr/>
          </p:nvSpPr>
          <p:spPr bwMode="auto">
            <a:xfrm flipH="1">
              <a:off x="6339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78" name="Line 34"/>
            <p:cNvSpPr>
              <a:spLocks noChangeShapeType="1"/>
            </p:cNvSpPr>
            <p:nvPr/>
          </p:nvSpPr>
          <p:spPr bwMode="auto">
            <a:xfrm>
              <a:off x="6483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79" name="Line 35"/>
            <p:cNvSpPr>
              <a:spLocks noChangeShapeType="1"/>
            </p:cNvSpPr>
            <p:nvPr/>
          </p:nvSpPr>
          <p:spPr bwMode="auto">
            <a:xfrm>
              <a:off x="2436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80" name="Line 36"/>
            <p:cNvSpPr>
              <a:spLocks noChangeShapeType="1"/>
            </p:cNvSpPr>
            <p:nvPr/>
          </p:nvSpPr>
          <p:spPr bwMode="auto">
            <a:xfrm>
              <a:off x="2292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81" name="Line 37"/>
            <p:cNvSpPr>
              <a:spLocks noChangeShapeType="1"/>
            </p:cNvSpPr>
            <p:nvPr/>
          </p:nvSpPr>
          <p:spPr bwMode="auto">
            <a:xfrm>
              <a:off x="2436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82" name="Line 38"/>
            <p:cNvSpPr>
              <a:spLocks noChangeShapeType="1"/>
            </p:cNvSpPr>
            <p:nvPr/>
          </p:nvSpPr>
          <p:spPr bwMode="auto">
            <a:xfrm flipH="1">
              <a:off x="2292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83" name="Line 39"/>
            <p:cNvSpPr>
              <a:spLocks noChangeShapeType="1"/>
            </p:cNvSpPr>
            <p:nvPr/>
          </p:nvSpPr>
          <p:spPr bwMode="auto">
            <a:xfrm>
              <a:off x="2436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84" name="Line 40"/>
            <p:cNvSpPr>
              <a:spLocks noChangeShapeType="1"/>
            </p:cNvSpPr>
            <p:nvPr/>
          </p:nvSpPr>
          <p:spPr bwMode="auto">
            <a:xfrm>
              <a:off x="10701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85" name="Line 41"/>
            <p:cNvSpPr>
              <a:spLocks noChangeShapeType="1"/>
            </p:cNvSpPr>
            <p:nvPr/>
          </p:nvSpPr>
          <p:spPr bwMode="auto">
            <a:xfrm>
              <a:off x="10557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86" name="Line 42"/>
            <p:cNvSpPr>
              <a:spLocks noChangeShapeType="1"/>
            </p:cNvSpPr>
            <p:nvPr/>
          </p:nvSpPr>
          <p:spPr bwMode="auto">
            <a:xfrm>
              <a:off x="10701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87" name="Line 43"/>
            <p:cNvSpPr>
              <a:spLocks noChangeShapeType="1"/>
            </p:cNvSpPr>
            <p:nvPr/>
          </p:nvSpPr>
          <p:spPr bwMode="auto">
            <a:xfrm flipH="1">
              <a:off x="10557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88" name="Line 44"/>
            <p:cNvSpPr>
              <a:spLocks noChangeShapeType="1"/>
            </p:cNvSpPr>
            <p:nvPr/>
          </p:nvSpPr>
          <p:spPr bwMode="auto">
            <a:xfrm>
              <a:off x="10701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31789" name="Group 45"/>
            <p:cNvGrpSpPr>
              <a:grpSpLocks/>
            </p:cNvGrpSpPr>
            <p:nvPr/>
          </p:nvGrpSpPr>
          <p:grpSpPr bwMode="auto">
            <a:xfrm>
              <a:off x="8405" y="3747"/>
              <a:ext cx="289" cy="577"/>
              <a:chOff x="9360" y="3184"/>
              <a:chExt cx="289" cy="577"/>
            </a:xfrm>
          </p:grpSpPr>
          <p:sp>
            <p:nvSpPr>
              <p:cNvPr id="31869" name="Line 46"/>
              <p:cNvSpPr>
                <a:spLocks noChangeShapeType="1"/>
              </p:cNvSpPr>
              <p:nvPr/>
            </p:nvSpPr>
            <p:spPr bwMode="auto">
              <a:xfrm>
                <a:off x="9504" y="3184"/>
                <a:ext cx="1" cy="43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870" name="Line 47"/>
              <p:cNvSpPr>
                <a:spLocks noChangeShapeType="1"/>
              </p:cNvSpPr>
              <p:nvPr/>
            </p:nvSpPr>
            <p:spPr bwMode="auto">
              <a:xfrm>
                <a:off x="9360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871" name="Line 48"/>
              <p:cNvSpPr>
                <a:spLocks noChangeShapeType="1"/>
              </p:cNvSpPr>
              <p:nvPr/>
            </p:nvSpPr>
            <p:spPr bwMode="auto">
              <a:xfrm>
                <a:off x="9504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872" name="Line 49"/>
              <p:cNvSpPr>
                <a:spLocks noChangeShapeType="1"/>
              </p:cNvSpPr>
              <p:nvPr/>
            </p:nvSpPr>
            <p:spPr bwMode="auto">
              <a:xfrm flipH="1">
                <a:off x="9360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873" name="Line 50"/>
              <p:cNvSpPr>
                <a:spLocks noChangeShapeType="1"/>
              </p:cNvSpPr>
              <p:nvPr/>
            </p:nvSpPr>
            <p:spPr bwMode="auto">
              <a:xfrm>
                <a:off x="9504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1790" name="Line 51"/>
            <p:cNvSpPr>
              <a:spLocks noChangeShapeType="1"/>
            </p:cNvSpPr>
            <p:nvPr/>
          </p:nvSpPr>
          <p:spPr bwMode="auto">
            <a:xfrm>
              <a:off x="11048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91" name="Line 52"/>
            <p:cNvSpPr>
              <a:spLocks noChangeShapeType="1"/>
            </p:cNvSpPr>
            <p:nvPr/>
          </p:nvSpPr>
          <p:spPr bwMode="auto">
            <a:xfrm>
              <a:off x="10904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92" name="Line 53"/>
            <p:cNvSpPr>
              <a:spLocks noChangeShapeType="1"/>
            </p:cNvSpPr>
            <p:nvPr/>
          </p:nvSpPr>
          <p:spPr bwMode="auto">
            <a:xfrm>
              <a:off x="11048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93" name="Line 54"/>
            <p:cNvSpPr>
              <a:spLocks noChangeShapeType="1"/>
            </p:cNvSpPr>
            <p:nvPr/>
          </p:nvSpPr>
          <p:spPr bwMode="auto">
            <a:xfrm flipH="1">
              <a:off x="10904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94" name="Line 55"/>
            <p:cNvSpPr>
              <a:spLocks noChangeShapeType="1"/>
            </p:cNvSpPr>
            <p:nvPr/>
          </p:nvSpPr>
          <p:spPr bwMode="auto">
            <a:xfrm>
              <a:off x="11048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95" name="Line 56"/>
            <p:cNvSpPr>
              <a:spLocks noChangeShapeType="1"/>
            </p:cNvSpPr>
            <p:nvPr/>
          </p:nvSpPr>
          <p:spPr bwMode="auto">
            <a:xfrm>
              <a:off x="6660" y="48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96" name="Line 57"/>
            <p:cNvSpPr>
              <a:spLocks noChangeShapeType="1"/>
            </p:cNvSpPr>
            <p:nvPr/>
          </p:nvSpPr>
          <p:spPr bwMode="auto">
            <a:xfrm>
              <a:off x="6516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97" name="Line 58"/>
            <p:cNvSpPr>
              <a:spLocks noChangeShapeType="1"/>
            </p:cNvSpPr>
            <p:nvPr/>
          </p:nvSpPr>
          <p:spPr bwMode="auto">
            <a:xfrm>
              <a:off x="6660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98" name="Line 59"/>
            <p:cNvSpPr>
              <a:spLocks noChangeShapeType="1"/>
            </p:cNvSpPr>
            <p:nvPr/>
          </p:nvSpPr>
          <p:spPr bwMode="auto">
            <a:xfrm flipH="1">
              <a:off x="6516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99" name="Line 60"/>
            <p:cNvSpPr>
              <a:spLocks noChangeShapeType="1"/>
            </p:cNvSpPr>
            <p:nvPr/>
          </p:nvSpPr>
          <p:spPr bwMode="auto">
            <a:xfrm>
              <a:off x="6660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0" name="Line 61"/>
            <p:cNvSpPr>
              <a:spLocks noChangeShapeType="1"/>
            </p:cNvSpPr>
            <p:nvPr/>
          </p:nvSpPr>
          <p:spPr bwMode="auto">
            <a:xfrm>
              <a:off x="2550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1" name="Line 62"/>
            <p:cNvSpPr>
              <a:spLocks noChangeShapeType="1"/>
            </p:cNvSpPr>
            <p:nvPr/>
          </p:nvSpPr>
          <p:spPr bwMode="auto">
            <a:xfrm>
              <a:off x="2406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2" name="Line 63"/>
            <p:cNvSpPr>
              <a:spLocks noChangeShapeType="1"/>
            </p:cNvSpPr>
            <p:nvPr/>
          </p:nvSpPr>
          <p:spPr bwMode="auto">
            <a:xfrm>
              <a:off x="2550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3" name="Line 64"/>
            <p:cNvSpPr>
              <a:spLocks noChangeShapeType="1"/>
            </p:cNvSpPr>
            <p:nvPr/>
          </p:nvSpPr>
          <p:spPr bwMode="auto">
            <a:xfrm flipH="1">
              <a:off x="2406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4" name="Line 65"/>
            <p:cNvSpPr>
              <a:spLocks noChangeShapeType="1"/>
            </p:cNvSpPr>
            <p:nvPr/>
          </p:nvSpPr>
          <p:spPr bwMode="auto">
            <a:xfrm>
              <a:off x="2550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5" name="Line 66"/>
            <p:cNvSpPr>
              <a:spLocks noChangeShapeType="1"/>
            </p:cNvSpPr>
            <p:nvPr/>
          </p:nvSpPr>
          <p:spPr bwMode="auto">
            <a:xfrm>
              <a:off x="11157" y="688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6" name="Line 67"/>
            <p:cNvSpPr>
              <a:spLocks noChangeShapeType="1"/>
            </p:cNvSpPr>
            <p:nvPr/>
          </p:nvSpPr>
          <p:spPr bwMode="auto">
            <a:xfrm>
              <a:off x="11013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7" name="Line 68"/>
            <p:cNvSpPr>
              <a:spLocks noChangeShapeType="1"/>
            </p:cNvSpPr>
            <p:nvPr/>
          </p:nvSpPr>
          <p:spPr bwMode="auto">
            <a:xfrm>
              <a:off x="11157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8" name="Line 69"/>
            <p:cNvSpPr>
              <a:spLocks noChangeShapeType="1"/>
            </p:cNvSpPr>
            <p:nvPr/>
          </p:nvSpPr>
          <p:spPr bwMode="auto">
            <a:xfrm flipH="1">
              <a:off x="11013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09" name="Line 70"/>
            <p:cNvSpPr>
              <a:spLocks noChangeShapeType="1"/>
            </p:cNvSpPr>
            <p:nvPr/>
          </p:nvSpPr>
          <p:spPr bwMode="auto">
            <a:xfrm>
              <a:off x="11157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0" name="Line 71"/>
            <p:cNvSpPr>
              <a:spLocks noChangeShapeType="1"/>
            </p:cNvSpPr>
            <p:nvPr/>
          </p:nvSpPr>
          <p:spPr bwMode="auto">
            <a:xfrm>
              <a:off x="8877" y="778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1" name="Line 72"/>
            <p:cNvSpPr>
              <a:spLocks noChangeShapeType="1"/>
            </p:cNvSpPr>
            <p:nvPr/>
          </p:nvSpPr>
          <p:spPr bwMode="auto">
            <a:xfrm>
              <a:off x="8733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2" name="Line 73"/>
            <p:cNvSpPr>
              <a:spLocks noChangeShapeType="1"/>
            </p:cNvSpPr>
            <p:nvPr/>
          </p:nvSpPr>
          <p:spPr bwMode="auto">
            <a:xfrm>
              <a:off x="8877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3" name="Line 74"/>
            <p:cNvSpPr>
              <a:spLocks noChangeShapeType="1"/>
            </p:cNvSpPr>
            <p:nvPr/>
          </p:nvSpPr>
          <p:spPr bwMode="auto">
            <a:xfrm flipH="1">
              <a:off x="8733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4" name="Line 75"/>
            <p:cNvSpPr>
              <a:spLocks noChangeShapeType="1"/>
            </p:cNvSpPr>
            <p:nvPr/>
          </p:nvSpPr>
          <p:spPr bwMode="auto">
            <a:xfrm>
              <a:off x="8877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5" name="Line 76"/>
            <p:cNvSpPr>
              <a:spLocks noChangeShapeType="1"/>
            </p:cNvSpPr>
            <p:nvPr/>
          </p:nvSpPr>
          <p:spPr bwMode="auto">
            <a:xfrm>
              <a:off x="4686" y="79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6" name="Line 77"/>
            <p:cNvSpPr>
              <a:spLocks noChangeShapeType="1"/>
            </p:cNvSpPr>
            <p:nvPr/>
          </p:nvSpPr>
          <p:spPr bwMode="auto">
            <a:xfrm>
              <a:off x="4542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7" name="Line 78"/>
            <p:cNvSpPr>
              <a:spLocks noChangeShapeType="1"/>
            </p:cNvSpPr>
            <p:nvPr/>
          </p:nvSpPr>
          <p:spPr bwMode="auto">
            <a:xfrm>
              <a:off x="4686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8" name="Line 79"/>
            <p:cNvSpPr>
              <a:spLocks noChangeShapeType="1"/>
            </p:cNvSpPr>
            <p:nvPr/>
          </p:nvSpPr>
          <p:spPr bwMode="auto">
            <a:xfrm flipH="1">
              <a:off x="4542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19" name="Line 80"/>
            <p:cNvSpPr>
              <a:spLocks noChangeShapeType="1"/>
            </p:cNvSpPr>
            <p:nvPr/>
          </p:nvSpPr>
          <p:spPr bwMode="auto">
            <a:xfrm>
              <a:off x="4686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0" name="Line 81"/>
            <p:cNvSpPr>
              <a:spLocks noChangeShapeType="1"/>
            </p:cNvSpPr>
            <p:nvPr/>
          </p:nvSpPr>
          <p:spPr bwMode="auto">
            <a:xfrm>
              <a:off x="2493" y="7060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1" name="Line 82"/>
            <p:cNvSpPr>
              <a:spLocks noChangeShapeType="1"/>
            </p:cNvSpPr>
            <p:nvPr/>
          </p:nvSpPr>
          <p:spPr bwMode="auto">
            <a:xfrm>
              <a:off x="2349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2" name="Line 83"/>
            <p:cNvSpPr>
              <a:spLocks noChangeShapeType="1"/>
            </p:cNvSpPr>
            <p:nvPr/>
          </p:nvSpPr>
          <p:spPr bwMode="auto">
            <a:xfrm>
              <a:off x="2493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3" name="Line 84"/>
            <p:cNvSpPr>
              <a:spLocks noChangeShapeType="1"/>
            </p:cNvSpPr>
            <p:nvPr/>
          </p:nvSpPr>
          <p:spPr bwMode="auto">
            <a:xfrm flipH="1">
              <a:off x="2349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4" name="Line 85"/>
            <p:cNvSpPr>
              <a:spLocks noChangeShapeType="1"/>
            </p:cNvSpPr>
            <p:nvPr/>
          </p:nvSpPr>
          <p:spPr bwMode="auto">
            <a:xfrm>
              <a:off x="2493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5" name="Line 86"/>
            <p:cNvSpPr>
              <a:spLocks noChangeShapeType="1"/>
            </p:cNvSpPr>
            <p:nvPr/>
          </p:nvSpPr>
          <p:spPr bwMode="auto">
            <a:xfrm>
              <a:off x="9105" y="574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6" name="Line 87"/>
            <p:cNvSpPr>
              <a:spLocks noChangeShapeType="1"/>
            </p:cNvSpPr>
            <p:nvPr/>
          </p:nvSpPr>
          <p:spPr bwMode="auto">
            <a:xfrm>
              <a:off x="8961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7" name="Line 88"/>
            <p:cNvSpPr>
              <a:spLocks noChangeShapeType="1"/>
            </p:cNvSpPr>
            <p:nvPr/>
          </p:nvSpPr>
          <p:spPr bwMode="auto">
            <a:xfrm>
              <a:off x="9105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8" name="Line 89"/>
            <p:cNvSpPr>
              <a:spLocks noChangeShapeType="1"/>
            </p:cNvSpPr>
            <p:nvPr/>
          </p:nvSpPr>
          <p:spPr bwMode="auto">
            <a:xfrm flipH="1">
              <a:off x="8961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29" name="Line 90"/>
            <p:cNvSpPr>
              <a:spLocks noChangeShapeType="1"/>
            </p:cNvSpPr>
            <p:nvPr/>
          </p:nvSpPr>
          <p:spPr bwMode="auto">
            <a:xfrm>
              <a:off x="9105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0" name="Line 91"/>
            <p:cNvSpPr>
              <a:spLocks noChangeShapeType="1"/>
            </p:cNvSpPr>
            <p:nvPr/>
          </p:nvSpPr>
          <p:spPr bwMode="auto">
            <a:xfrm>
              <a:off x="6717" y="70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1" name="Line 92"/>
            <p:cNvSpPr>
              <a:spLocks noChangeShapeType="1"/>
            </p:cNvSpPr>
            <p:nvPr/>
          </p:nvSpPr>
          <p:spPr bwMode="auto">
            <a:xfrm>
              <a:off x="6573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2" name="Line 93"/>
            <p:cNvSpPr>
              <a:spLocks noChangeShapeType="1"/>
            </p:cNvSpPr>
            <p:nvPr/>
          </p:nvSpPr>
          <p:spPr bwMode="auto">
            <a:xfrm>
              <a:off x="6717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3" name="Line 94"/>
            <p:cNvSpPr>
              <a:spLocks noChangeShapeType="1"/>
            </p:cNvSpPr>
            <p:nvPr/>
          </p:nvSpPr>
          <p:spPr bwMode="auto">
            <a:xfrm flipH="1">
              <a:off x="6573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4" name="Line 95"/>
            <p:cNvSpPr>
              <a:spLocks noChangeShapeType="1"/>
            </p:cNvSpPr>
            <p:nvPr/>
          </p:nvSpPr>
          <p:spPr bwMode="auto">
            <a:xfrm>
              <a:off x="6717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5" name="Line 96"/>
            <p:cNvSpPr>
              <a:spLocks noChangeShapeType="1"/>
            </p:cNvSpPr>
            <p:nvPr/>
          </p:nvSpPr>
          <p:spPr bwMode="auto">
            <a:xfrm>
              <a:off x="4458" y="57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6" name="Line 97"/>
            <p:cNvSpPr>
              <a:spLocks noChangeShapeType="1"/>
            </p:cNvSpPr>
            <p:nvPr/>
          </p:nvSpPr>
          <p:spPr bwMode="auto">
            <a:xfrm>
              <a:off x="4314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7" name="Line 98"/>
            <p:cNvSpPr>
              <a:spLocks noChangeShapeType="1"/>
            </p:cNvSpPr>
            <p:nvPr/>
          </p:nvSpPr>
          <p:spPr bwMode="auto">
            <a:xfrm>
              <a:off x="4458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8" name="Line 99"/>
            <p:cNvSpPr>
              <a:spLocks noChangeShapeType="1"/>
            </p:cNvSpPr>
            <p:nvPr/>
          </p:nvSpPr>
          <p:spPr bwMode="auto">
            <a:xfrm flipH="1">
              <a:off x="4314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39" name="Line 100"/>
            <p:cNvSpPr>
              <a:spLocks noChangeShapeType="1"/>
            </p:cNvSpPr>
            <p:nvPr/>
          </p:nvSpPr>
          <p:spPr bwMode="auto">
            <a:xfrm>
              <a:off x="4458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0" name="Line 101"/>
            <p:cNvSpPr>
              <a:spLocks noChangeShapeType="1"/>
            </p:cNvSpPr>
            <p:nvPr/>
          </p:nvSpPr>
          <p:spPr bwMode="auto">
            <a:xfrm>
              <a:off x="2436" y="916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1" name="Line 102"/>
            <p:cNvSpPr>
              <a:spLocks noChangeShapeType="1"/>
            </p:cNvSpPr>
            <p:nvPr/>
          </p:nvSpPr>
          <p:spPr bwMode="auto">
            <a:xfrm>
              <a:off x="2292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2" name="Line 103"/>
            <p:cNvSpPr>
              <a:spLocks noChangeShapeType="1"/>
            </p:cNvSpPr>
            <p:nvPr/>
          </p:nvSpPr>
          <p:spPr bwMode="auto">
            <a:xfrm>
              <a:off x="2436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3" name="Line 104"/>
            <p:cNvSpPr>
              <a:spLocks noChangeShapeType="1"/>
            </p:cNvSpPr>
            <p:nvPr/>
          </p:nvSpPr>
          <p:spPr bwMode="auto">
            <a:xfrm flipH="1">
              <a:off x="2292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4" name="Line 105"/>
            <p:cNvSpPr>
              <a:spLocks noChangeShapeType="1"/>
            </p:cNvSpPr>
            <p:nvPr/>
          </p:nvSpPr>
          <p:spPr bwMode="auto">
            <a:xfrm>
              <a:off x="2436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5" name="Line 106"/>
            <p:cNvSpPr>
              <a:spLocks noChangeShapeType="1"/>
            </p:cNvSpPr>
            <p:nvPr/>
          </p:nvSpPr>
          <p:spPr bwMode="auto">
            <a:xfrm>
              <a:off x="4572" y="37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6" name="Line 107"/>
            <p:cNvSpPr>
              <a:spLocks noChangeShapeType="1"/>
            </p:cNvSpPr>
            <p:nvPr/>
          </p:nvSpPr>
          <p:spPr bwMode="auto">
            <a:xfrm>
              <a:off x="4428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7" name="Line 108"/>
            <p:cNvSpPr>
              <a:spLocks noChangeShapeType="1"/>
            </p:cNvSpPr>
            <p:nvPr/>
          </p:nvSpPr>
          <p:spPr bwMode="auto">
            <a:xfrm>
              <a:off x="4572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8" name="Line 109"/>
            <p:cNvSpPr>
              <a:spLocks noChangeShapeType="1"/>
            </p:cNvSpPr>
            <p:nvPr/>
          </p:nvSpPr>
          <p:spPr bwMode="auto">
            <a:xfrm flipH="1">
              <a:off x="4428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49" name="Line 110"/>
            <p:cNvSpPr>
              <a:spLocks noChangeShapeType="1"/>
            </p:cNvSpPr>
            <p:nvPr/>
          </p:nvSpPr>
          <p:spPr bwMode="auto">
            <a:xfrm>
              <a:off x="4572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50" name="Oval 111"/>
            <p:cNvSpPr>
              <a:spLocks noChangeArrowheads="1"/>
            </p:cNvSpPr>
            <p:nvPr/>
          </p:nvSpPr>
          <p:spPr bwMode="auto">
            <a:xfrm>
              <a:off x="1380" y="785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851" name="AutoShape 112"/>
            <p:cNvSpPr>
              <a:spLocks noChangeArrowheads="1"/>
            </p:cNvSpPr>
            <p:nvPr/>
          </p:nvSpPr>
          <p:spPr bwMode="auto">
            <a:xfrm>
              <a:off x="3769" y="2727"/>
              <a:ext cx="1585" cy="62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Finisher Off’er</a:t>
              </a:r>
              <a:endParaRPr lang="en-US"/>
            </a:p>
          </p:txBody>
        </p:sp>
        <p:sp>
          <p:nvSpPr>
            <p:cNvPr id="31852" name="Oval 113"/>
            <p:cNvSpPr>
              <a:spLocks noChangeArrowheads="1"/>
            </p:cNvSpPr>
            <p:nvPr/>
          </p:nvSpPr>
          <p:spPr bwMode="auto">
            <a:xfrm>
              <a:off x="10272" y="7630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853" name="Line 114"/>
            <p:cNvSpPr>
              <a:spLocks noChangeShapeType="1"/>
            </p:cNvSpPr>
            <p:nvPr/>
          </p:nvSpPr>
          <p:spPr bwMode="auto">
            <a:xfrm>
              <a:off x="11442" y="8941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54" name="Line 115"/>
            <p:cNvSpPr>
              <a:spLocks noChangeShapeType="1"/>
            </p:cNvSpPr>
            <p:nvPr/>
          </p:nvSpPr>
          <p:spPr bwMode="auto">
            <a:xfrm>
              <a:off x="11298" y="9085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55" name="Line 116"/>
            <p:cNvSpPr>
              <a:spLocks noChangeShapeType="1"/>
            </p:cNvSpPr>
            <p:nvPr/>
          </p:nvSpPr>
          <p:spPr bwMode="auto">
            <a:xfrm>
              <a:off x="11469" y="9085"/>
              <a:ext cx="118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56" name="Line 117"/>
            <p:cNvSpPr>
              <a:spLocks noChangeShapeType="1"/>
            </p:cNvSpPr>
            <p:nvPr/>
          </p:nvSpPr>
          <p:spPr bwMode="auto">
            <a:xfrm flipH="1">
              <a:off x="11298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57" name="Line 118"/>
            <p:cNvSpPr>
              <a:spLocks noChangeShapeType="1"/>
            </p:cNvSpPr>
            <p:nvPr/>
          </p:nvSpPr>
          <p:spPr bwMode="auto">
            <a:xfrm>
              <a:off x="11442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58" name="Oval 119"/>
            <p:cNvSpPr>
              <a:spLocks noChangeArrowheads="1"/>
            </p:cNvSpPr>
            <p:nvPr/>
          </p:nvSpPr>
          <p:spPr bwMode="auto">
            <a:xfrm>
              <a:off x="5481" y="774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1859" name="AutoShape 120"/>
            <p:cNvSpPr>
              <a:spLocks noChangeArrowheads="1"/>
            </p:cNvSpPr>
            <p:nvPr/>
          </p:nvSpPr>
          <p:spPr bwMode="auto">
            <a:xfrm>
              <a:off x="3543" y="4793"/>
              <a:ext cx="1824" cy="638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Quality Advocate</a:t>
              </a:r>
              <a:endParaRPr lang="en-US"/>
            </a:p>
          </p:txBody>
        </p:sp>
        <p:sp>
          <p:nvSpPr>
            <p:cNvPr id="31860" name="Line 121"/>
            <p:cNvSpPr>
              <a:spLocks noChangeShapeType="1"/>
            </p:cNvSpPr>
            <p:nvPr/>
          </p:nvSpPr>
          <p:spPr bwMode="auto">
            <a:xfrm>
              <a:off x="6594" y="905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61" name="Line 122"/>
            <p:cNvSpPr>
              <a:spLocks noChangeShapeType="1"/>
            </p:cNvSpPr>
            <p:nvPr/>
          </p:nvSpPr>
          <p:spPr bwMode="auto">
            <a:xfrm>
              <a:off x="6450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62" name="Line 123"/>
            <p:cNvSpPr>
              <a:spLocks noChangeShapeType="1"/>
            </p:cNvSpPr>
            <p:nvPr/>
          </p:nvSpPr>
          <p:spPr bwMode="auto">
            <a:xfrm>
              <a:off x="6594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63" name="Line 124"/>
            <p:cNvSpPr>
              <a:spLocks noChangeShapeType="1"/>
            </p:cNvSpPr>
            <p:nvPr/>
          </p:nvSpPr>
          <p:spPr bwMode="auto">
            <a:xfrm flipH="1">
              <a:off x="6450" y="948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64" name="Line 125"/>
            <p:cNvSpPr>
              <a:spLocks noChangeShapeType="1"/>
            </p:cNvSpPr>
            <p:nvPr/>
          </p:nvSpPr>
          <p:spPr bwMode="auto">
            <a:xfrm>
              <a:off x="6594" y="9489"/>
              <a:ext cx="145" cy="144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865" name="AutoShape 126"/>
            <p:cNvSpPr>
              <a:spLocks noChangeArrowheads="1"/>
            </p:cNvSpPr>
            <p:nvPr/>
          </p:nvSpPr>
          <p:spPr bwMode="auto">
            <a:xfrm>
              <a:off x="10478" y="7855"/>
              <a:ext cx="1873" cy="75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Devil’s Advocate</a:t>
              </a:r>
              <a:endParaRPr lang="en-US"/>
            </a:p>
          </p:txBody>
        </p:sp>
        <p:sp>
          <p:nvSpPr>
            <p:cNvPr id="31866" name="AutoShape 127"/>
            <p:cNvSpPr>
              <a:spLocks noChangeArrowheads="1"/>
            </p:cNvSpPr>
            <p:nvPr/>
          </p:nvSpPr>
          <p:spPr bwMode="auto">
            <a:xfrm>
              <a:off x="5532" y="8222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Humorist</a:t>
              </a:r>
              <a:endParaRPr lang="en-US"/>
            </a:p>
          </p:txBody>
        </p:sp>
        <p:sp>
          <p:nvSpPr>
            <p:cNvPr id="31867" name="AutoShape 128"/>
            <p:cNvSpPr>
              <a:spLocks noChangeArrowheads="1"/>
            </p:cNvSpPr>
            <p:nvPr/>
          </p:nvSpPr>
          <p:spPr bwMode="auto">
            <a:xfrm>
              <a:off x="1608" y="8172"/>
              <a:ext cx="1710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300" b="1" i="1">
                  <a:latin typeface="Univers (W1)" charset="0"/>
                </a:rPr>
                <a:t>Culture</a:t>
              </a:r>
            </a:p>
            <a:p>
              <a:pPr algn="ctr"/>
              <a:r>
                <a:rPr lang="en-US" sz="1200" b="1" i="1">
                  <a:latin typeface="Univers (W1)" charset="0"/>
                </a:rPr>
                <a:t>Checker</a:t>
              </a:r>
              <a:endParaRPr lang="en-US"/>
            </a:p>
          </p:txBody>
        </p:sp>
        <p:sp>
          <p:nvSpPr>
            <p:cNvPr id="31868" name="AutoShape 129"/>
            <p:cNvSpPr>
              <a:spLocks noChangeArrowheads="1"/>
            </p:cNvSpPr>
            <p:nvPr/>
          </p:nvSpPr>
          <p:spPr bwMode="auto">
            <a:xfrm>
              <a:off x="7821" y="6874"/>
              <a:ext cx="2017" cy="430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Celebrator</a:t>
              </a:r>
              <a:endParaRPr lang="en-US"/>
            </a:p>
          </p:txBody>
        </p:sp>
      </p:grpSp>
      <p:sp>
        <p:nvSpPr>
          <p:cNvPr id="31746" name="Text Box 139"/>
          <p:cNvSpPr txBox="1">
            <a:spLocks noChangeArrowheads="1"/>
          </p:cNvSpPr>
          <p:nvPr/>
        </p:nvSpPr>
        <p:spPr bwMode="auto">
          <a:xfrm>
            <a:off x="2555875" y="549275"/>
            <a:ext cx="52562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400"/>
              <a:t>The Project Team Profile [blank]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793" name="Group 4"/>
          <p:cNvGrpSpPr>
            <a:grpSpLocks/>
          </p:cNvGrpSpPr>
          <p:nvPr/>
        </p:nvGrpSpPr>
        <p:grpSpPr bwMode="auto">
          <a:xfrm>
            <a:off x="960438" y="1428750"/>
            <a:ext cx="7140575" cy="5313363"/>
            <a:chOff x="1341" y="1377"/>
            <a:chExt cx="11245" cy="8369"/>
          </a:xfrm>
        </p:grpSpPr>
        <p:sp>
          <p:nvSpPr>
            <p:cNvPr id="33803" name="Oval 5"/>
            <p:cNvSpPr>
              <a:spLocks noChangeArrowheads="1"/>
            </p:cNvSpPr>
            <p:nvPr/>
          </p:nvSpPr>
          <p:spPr bwMode="auto">
            <a:xfrm>
              <a:off x="3417" y="2289"/>
              <a:ext cx="2305" cy="1441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04" name="Oval 6"/>
            <p:cNvSpPr>
              <a:spLocks noChangeArrowheads="1"/>
            </p:cNvSpPr>
            <p:nvPr/>
          </p:nvSpPr>
          <p:spPr bwMode="auto">
            <a:xfrm>
              <a:off x="9591" y="1557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05" name="AutoShape 7"/>
            <p:cNvSpPr>
              <a:spLocks noChangeArrowheads="1"/>
            </p:cNvSpPr>
            <p:nvPr/>
          </p:nvSpPr>
          <p:spPr bwMode="auto">
            <a:xfrm>
              <a:off x="9879" y="1773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Logic Checker</a:t>
              </a:r>
              <a:endParaRPr lang="en-US"/>
            </a:p>
          </p:txBody>
        </p:sp>
        <p:sp>
          <p:nvSpPr>
            <p:cNvPr id="33806" name="Oval 8"/>
            <p:cNvSpPr>
              <a:spLocks noChangeArrowheads="1"/>
            </p:cNvSpPr>
            <p:nvPr/>
          </p:nvSpPr>
          <p:spPr bwMode="auto">
            <a:xfrm>
              <a:off x="5301" y="1377"/>
              <a:ext cx="2305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07" name="Oval 9"/>
            <p:cNvSpPr>
              <a:spLocks noChangeArrowheads="1"/>
            </p:cNvSpPr>
            <p:nvPr/>
          </p:nvSpPr>
          <p:spPr bwMode="auto">
            <a:xfrm>
              <a:off x="1341" y="150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08" name="AutoShape 10"/>
            <p:cNvSpPr>
              <a:spLocks noChangeArrowheads="1"/>
            </p:cNvSpPr>
            <p:nvPr/>
          </p:nvSpPr>
          <p:spPr bwMode="auto">
            <a:xfrm>
              <a:off x="1497" y="1878"/>
              <a:ext cx="1797" cy="602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600" tIns="3600" rIns="3600" bIns="3600"/>
            <a:lstStyle/>
            <a:p>
              <a:pPr algn="ctr"/>
              <a:r>
                <a:rPr lang="en-US" sz="1400" b="1" i="1">
                  <a:latin typeface="Univers (W1)" charset="0"/>
                </a:rPr>
                <a:t>Ideas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Generator</a:t>
              </a:r>
              <a:endParaRPr lang="en-US"/>
            </a:p>
          </p:txBody>
        </p:sp>
        <p:sp>
          <p:nvSpPr>
            <p:cNvPr id="33809" name="Oval 11"/>
            <p:cNvSpPr>
              <a:spLocks noChangeArrowheads="1"/>
            </p:cNvSpPr>
            <p:nvPr/>
          </p:nvSpPr>
          <p:spPr bwMode="auto">
            <a:xfrm>
              <a:off x="7460" y="2460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10" name="AutoShape 12"/>
            <p:cNvSpPr>
              <a:spLocks noChangeArrowheads="1"/>
            </p:cNvSpPr>
            <p:nvPr/>
          </p:nvSpPr>
          <p:spPr bwMode="auto">
            <a:xfrm>
              <a:off x="7964" y="2892"/>
              <a:ext cx="1153" cy="43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Do’er</a:t>
              </a:r>
              <a:endParaRPr lang="en-US"/>
            </a:p>
          </p:txBody>
        </p:sp>
        <p:sp>
          <p:nvSpPr>
            <p:cNvPr id="33811" name="Oval 13"/>
            <p:cNvSpPr>
              <a:spLocks noChangeArrowheads="1"/>
            </p:cNvSpPr>
            <p:nvPr/>
          </p:nvSpPr>
          <p:spPr bwMode="auto">
            <a:xfrm>
              <a:off x="9930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12" name="AutoShape 14"/>
            <p:cNvSpPr>
              <a:spLocks noChangeArrowheads="1"/>
            </p:cNvSpPr>
            <p:nvPr/>
          </p:nvSpPr>
          <p:spPr bwMode="auto">
            <a:xfrm>
              <a:off x="10074" y="4092"/>
              <a:ext cx="1873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Visionary</a:t>
              </a:r>
              <a:endParaRPr lang="en-US"/>
            </a:p>
          </p:txBody>
        </p:sp>
        <p:sp>
          <p:nvSpPr>
            <p:cNvPr id="33813" name="Oval 15"/>
            <p:cNvSpPr>
              <a:spLocks noChangeArrowheads="1"/>
            </p:cNvSpPr>
            <p:nvPr/>
          </p:nvSpPr>
          <p:spPr bwMode="auto">
            <a:xfrm>
              <a:off x="5553" y="3562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14" name="AutoShape 16"/>
            <p:cNvSpPr>
              <a:spLocks noChangeArrowheads="1"/>
            </p:cNvSpPr>
            <p:nvPr/>
          </p:nvSpPr>
          <p:spPr bwMode="auto">
            <a:xfrm>
              <a:off x="5949" y="3778"/>
              <a:ext cx="1369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Team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Weaver</a:t>
              </a:r>
              <a:endParaRPr lang="en-US"/>
            </a:p>
          </p:txBody>
        </p:sp>
        <p:sp>
          <p:nvSpPr>
            <p:cNvPr id="33815" name="Oval 17"/>
            <p:cNvSpPr>
              <a:spLocks noChangeArrowheads="1"/>
            </p:cNvSpPr>
            <p:nvPr/>
          </p:nvSpPr>
          <p:spPr bwMode="auto">
            <a:xfrm>
              <a:off x="1437" y="3696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16" name="AutoShape 18"/>
            <p:cNvSpPr>
              <a:spLocks noChangeArrowheads="1"/>
            </p:cNvSpPr>
            <p:nvPr/>
          </p:nvSpPr>
          <p:spPr bwMode="auto">
            <a:xfrm>
              <a:off x="1833" y="3948"/>
              <a:ext cx="1369" cy="793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Urge’r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On’er !</a:t>
              </a:r>
              <a:endParaRPr lang="en-US"/>
            </a:p>
          </p:txBody>
        </p:sp>
        <p:sp>
          <p:nvSpPr>
            <p:cNvPr id="33817" name="Oval 19"/>
            <p:cNvSpPr>
              <a:spLocks noChangeArrowheads="1"/>
            </p:cNvSpPr>
            <p:nvPr/>
          </p:nvSpPr>
          <p:spPr bwMode="auto">
            <a:xfrm>
              <a:off x="5661" y="57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18" name="AutoShape 20"/>
            <p:cNvSpPr>
              <a:spLocks noChangeArrowheads="1"/>
            </p:cNvSpPr>
            <p:nvPr/>
          </p:nvSpPr>
          <p:spPr bwMode="auto">
            <a:xfrm>
              <a:off x="6021" y="594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On Tracker</a:t>
              </a:r>
              <a:endParaRPr lang="en-US"/>
            </a:p>
          </p:txBody>
        </p:sp>
        <p:sp>
          <p:nvSpPr>
            <p:cNvPr id="33819" name="Oval 21"/>
            <p:cNvSpPr>
              <a:spLocks noChangeArrowheads="1"/>
            </p:cNvSpPr>
            <p:nvPr/>
          </p:nvSpPr>
          <p:spPr bwMode="auto">
            <a:xfrm>
              <a:off x="8049" y="443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20" name="AutoShape 22"/>
            <p:cNvSpPr>
              <a:spLocks noChangeArrowheads="1"/>
            </p:cNvSpPr>
            <p:nvPr/>
          </p:nvSpPr>
          <p:spPr bwMode="auto">
            <a:xfrm>
              <a:off x="8409" y="4654"/>
              <a:ext cx="1441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Fact </a:t>
              </a:r>
            </a:p>
            <a:p>
              <a:pPr algn="ctr"/>
              <a:r>
                <a:rPr lang="en-US" sz="1400" b="1" i="1">
                  <a:latin typeface="Univers (W1)" charset="0"/>
                </a:rPr>
                <a:t>Finder</a:t>
              </a:r>
              <a:endParaRPr lang="en-US"/>
            </a:p>
          </p:txBody>
        </p:sp>
        <p:sp>
          <p:nvSpPr>
            <p:cNvPr id="33821" name="Oval 23"/>
            <p:cNvSpPr>
              <a:spLocks noChangeArrowheads="1"/>
            </p:cNvSpPr>
            <p:nvPr/>
          </p:nvSpPr>
          <p:spPr bwMode="auto">
            <a:xfrm>
              <a:off x="3573" y="662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22" name="AutoShape 24"/>
            <p:cNvSpPr>
              <a:spLocks noChangeArrowheads="1"/>
            </p:cNvSpPr>
            <p:nvPr/>
          </p:nvSpPr>
          <p:spPr bwMode="auto">
            <a:xfrm>
              <a:off x="3861" y="6844"/>
              <a:ext cx="1585" cy="86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Reality Checker</a:t>
              </a:r>
              <a:endParaRPr lang="en-US"/>
            </a:p>
          </p:txBody>
        </p:sp>
        <p:sp>
          <p:nvSpPr>
            <p:cNvPr id="33823" name="Oval 25"/>
            <p:cNvSpPr>
              <a:spLocks noChangeArrowheads="1"/>
            </p:cNvSpPr>
            <p:nvPr/>
          </p:nvSpPr>
          <p:spPr bwMode="auto">
            <a:xfrm>
              <a:off x="1395" y="5713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24" name="AutoShape 26"/>
            <p:cNvSpPr>
              <a:spLocks noChangeArrowheads="1"/>
            </p:cNvSpPr>
            <p:nvPr/>
          </p:nvSpPr>
          <p:spPr bwMode="auto">
            <a:xfrm>
              <a:off x="1755" y="6109"/>
              <a:ext cx="1441" cy="50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Calmer</a:t>
              </a:r>
              <a:endParaRPr lang="en-US"/>
            </a:p>
          </p:txBody>
        </p:sp>
        <p:sp>
          <p:nvSpPr>
            <p:cNvPr id="33825" name="Oval 27"/>
            <p:cNvSpPr>
              <a:spLocks noChangeArrowheads="1"/>
            </p:cNvSpPr>
            <p:nvPr/>
          </p:nvSpPr>
          <p:spPr bwMode="auto">
            <a:xfrm>
              <a:off x="3372" y="4465"/>
              <a:ext cx="2159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26" name="Oval 28"/>
            <p:cNvSpPr>
              <a:spLocks noChangeArrowheads="1"/>
            </p:cNvSpPr>
            <p:nvPr/>
          </p:nvSpPr>
          <p:spPr bwMode="auto">
            <a:xfrm>
              <a:off x="9987" y="5578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27" name="AutoShape 29"/>
            <p:cNvSpPr>
              <a:spLocks noChangeArrowheads="1"/>
            </p:cNvSpPr>
            <p:nvPr/>
          </p:nvSpPr>
          <p:spPr bwMode="auto">
            <a:xfrm>
              <a:off x="10158" y="6034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Encourager</a:t>
              </a:r>
              <a:endParaRPr lang="en-US"/>
            </a:p>
          </p:txBody>
        </p:sp>
        <p:sp>
          <p:nvSpPr>
            <p:cNvPr id="33828" name="Oval 30"/>
            <p:cNvSpPr>
              <a:spLocks noChangeArrowheads="1"/>
            </p:cNvSpPr>
            <p:nvPr/>
          </p:nvSpPr>
          <p:spPr bwMode="auto">
            <a:xfrm>
              <a:off x="7743" y="6484"/>
              <a:ext cx="230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829" name="AutoShape 31"/>
            <p:cNvSpPr>
              <a:spLocks noChangeArrowheads="1"/>
            </p:cNvSpPr>
            <p:nvPr/>
          </p:nvSpPr>
          <p:spPr bwMode="auto">
            <a:xfrm>
              <a:off x="5666" y="1723"/>
              <a:ext cx="1585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Starter Off’er</a:t>
              </a:r>
              <a:endParaRPr lang="en-US"/>
            </a:p>
          </p:txBody>
        </p:sp>
        <p:sp>
          <p:nvSpPr>
            <p:cNvPr id="33830" name="Line 32"/>
            <p:cNvSpPr>
              <a:spLocks noChangeShapeType="1"/>
            </p:cNvSpPr>
            <p:nvPr/>
          </p:nvSpPr>
          <p:spPr bwMode="auto">
            <a:xfrm>
              <a:off x="6483" y="266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31" name="Line 33"/>
            <p:cNvSpPr>
              <a:spLocks noChangeShapeType="1"/>
            </p:cNvSpPr>
            <p:nvPr/>
          </p:nvSpPr>
          <p:spPr bwMode="auto">
            <a:xfrm>
              <a:off x="6339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32" name="Line 34"/>
            <p:cNvSpPr>
              <a:spLocks noChangeShapeType="1"/>
            </p:cNvSpPr>
            <p:nvPr/>
          </p:nvSpPr>
          <p:spPr bwMode="auto">
            <a:xfrm>
              <a:off x="6483" y="281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33" name="Line 35"/>
            <p:cNvSpPr>
              <a:spLocks noChangeShapeType="1"/>
            </p:cNvSpPr>
            <p:nvPr/>
          </p:nvSpPr>
          <p:spPr bwMode="auto">
            <a:xfrm flipH="1">
              <a:off x="6339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34" name="Line 36"/>
            <p:cNvSpPr>
              <a:spLocks noChangeShapeType="1"/>
            </p:cNvSpPr>
            <p:nvPr/>
          </p:nvSpPr>
          <p:spPr bwMode="auto">
            <a:xfrm>
              <a:off x="6483" y="309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35" name="Line 37"/>
            <p:cNvSpPr>
              <a:spLocks noChangeShapeType="1"/>
            </p:cNvSpPr>
            <p:nvPr/>
          </p:nvSpPr>
          <p:spPr bwMode="auto">
            <a:xfrm>
              <a:off x="2436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36" name="Line 38"/>
            <p:cNvSpPr>
              <a:spLocks noChangeShapeType="1"/>
            </p:cNvSpPr>
            <p:nvPr/>
          </p:nvSpPr>
          <p:spPr bwMode="auto">
            <a:xfrm>
              <a:off x="2292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37" name="Line 39"/>
            <p:cNvSpPr>
              <a:spLocks noChangeShapeType="1"/>
            </p:cNvSpPr>
            <p:nvPr/>
          </p:nvSpPr>
          <p:spPr bwMode="auto">
            <a:xfrm>
              <a:off x="2436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38" name="Line 40"/>
            <p:cNvSpPr>
              <a:spLocks noChangeShapeType="1"/>
            </p:cNvSpPr>
            <p:nvPr/>
          </p:nvSpPr>
          <p:spPr bwMode="auto">
            <a:xfrm flipH="1">
              <a:off x="2292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39" name="Line 41"/>
            <p:cNvSpPr>
              <a:spLocks noChangeShapeType="1"/>
            </p:cNvSpPr>
            <p:nvPr/>
          </p:nvSpPr>
          <p:spPr bwMode="auto">
            <a:xfrm>
              <a:off x="2436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40" name="Line 42"/>
            <p:cNvSpPr>
              <a:spLocks noChangeShapeType="1"/>
            </p:cNvSpPr>
            <p:nvPr/>
          </p:nvSpPr>
          <p:spPr bwMode="auto">
            <a:xfrm>
              <a:off x="10701" y="28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41" name="Line 43"/>
            <p:cNvSpPr>
              <a:spLocks noChangeShapeType="1"/>
            </p:cNvSpPr>
            <p:nvPr/>
          </p:nvSpPr>
          <p:spPr bwMode="auto">
            <a:xfrm>
              <a:off x="10557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42" name="Line 44"/>
            <p:cNvSpPr>
              <a:spLocks noChangeShapeType="1"/>
            </p:cNvSpPr>
            <p:nvPr/>
          </p:nvSpPr>
          <p:spPr bwMode="auto">
            <a:xfrm>
              <a:off x="10701" y="29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43" name="Line 45"/>
            <p:cNvSpPr>
              <a:spLocks noChangeShapeType="1"/>
            </p:cNvSpPr>
            <p:nvPr/>
          </p:nvSpPr>
          <p:spPr bwMode="auto">
            <a:xfrm flipH="1">
              <a:off x="10557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44" name="Line 46"/>
            <p:cNvSpPr>
              <a:spLocks noChangeShapeType="1"/>
            </p:cNvSpPr>
            <p:nvPr/>
          </p:nvSpPr>
          <p:spPr bwMode="auto">
            <a:xfrm>
              <a:off x="10701" y="32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33845" name="Group 47"/>
            <p:cNvGrpSpPr>
              <a:grpSpLocks/>
            </p:cNvGrpSpPr>
            <p:nvPr/>
          </p:nvGrpSpPr>
          <p:grpSpPr bwMode="auto">
            <a:xfrm>
              <a:off x="8405" y="3747"/>
              <a:ext cx="289" cy="577"/>
              <a:chOff x="9360" y="3184"/>
              <a:chExt cx="289" cy="577"/>
            </a:xfrm>
          </p:grpSpPr>
          <p:sp>
            <p:nvSpPr>
              <p:cNvPr id="33925" name="Line 48"/>
              <p:cNvSpPr>
                <a:spLocks noChangeShapeType="1"/>
              </p:cNvSpPr>
              <p:nvPr/>
            </p:nvSpPr>
            <p:spPr bwMode="auto">
              <a:xfrm>
                <a:off x="9504" y="3184"/>
                <a:ext cx="1" cy="433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926" name="Line 49"/>
              <p:cNvSpPr>
                <a:spLocks noChangeShapeType="1"/>
              </p:cNvSpPr>
              <p:nvPr/>
            </p:nvSpPr>
            <p:spPr bwMode="auto">
              <a:xfrm>
                <a:off x="9360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927" name="Line 50"/>
              <p:cNvSpPr>
                <a:spLocks noChangeShapeType="1"/>
              </p:cNvSpPr>
              <p:nvPr/>
            </p:nvSpPr>
            <p:spPr bwMode="auto">
              <a:xfrm>
                <a:off x="9504" y="3328"/>
                <a:ext cx="145" cy="1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928" name="Line 51"/>
              <p:cNvSpPr>
                <a:spLocks noChangeShapeType="1"/>
              </p:cNvSpPr>
              <p:nvPr/>
            </p:nvSpPr>
            <p:spPr bwMode="auto">
              <a:xfrm flipH="1">
                <a:off x="9360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929" name="Line 52"/>
              <p:cNvSpPr>
                <a:spLocks noChangeShapeType="1"/>
              </p:cNvSpPr>
              <p:nvPr/>
            </p:nvSpPr>
            <p:spPr bwMode="auto">
              <a:xfrm>
                <a:off x="9504" y="3616"/>
                <a:ext cx="145" cy="145"/>
              </a:xfrm>
              <a:prstGeom prst="line">
                <a:avLst/>
              </a:prstGeom>
              <a:noFill/>
              <a:ln w="12700">
                <a:solidFill>
                  <a:srgbClr val="000000"/>
                </a:solidFill>
                <a:round/>
                <a:headEnd type="none" w="lg" len="lg"/>
                <a:tailEnd type="none" w="lg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33846" name="Line 53"/>
            <p:cNvSpPr>
              <a:spLocks noChangeShapeType="1"/>
            </p:cNvSpPr>
            <p:nvPr/>
          </p:nvSpPr>
          <p:spPr bwMode="auto">
            <a:xfrm>
              <a:off x="11048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47" name="Line 54"/>
            <p:cNvSpPr>
              <a:spLocks noChangeShapeType="1"/>
            </p:cNvSpPr>
            <p:nvPr/>
          </p:nvSpPr>
          <p:spPr bwMode="auto">
            <a:xfrm>
              <a:off x="10904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48" name="Line 55"/>
            <p:cNvSpPr>
              <a:spLocks noChangeShapeType="1"/>
            </p:cNvSpPr>
            <p:nvPr/>
          </p:nvSpPr>
          <p:spPr bwMode="auto">
            <a:xfrm>
              <a:off x="11048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49" name="Line 56"/>
            <p:cNvSpPr>
              <a:spLocks noChangeShapeType="1"/>
            </p:cNvSpPr>
            <p:nvPr/>
          </p:nvSpPr>
          <p:spPr bwMode="auto">
            <a:xfrm flipH="1">
              <a:off x="10904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0" name="Line 57"/>
            <p:cNvSpPr>
              <a:spLocks noChangeShapeType="1"/>
            </p:cNvSpPr>
            <p:nvPr/>
          </p:nvSpPr>
          <p:spPr bwMode="auto">
            <a:xfrm>
              <a:off x="11048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1" name="Line 58"/>
            <p:cNvSpPr>
              <a:spLocks noChangeShapeType="1"/>
            </p:cNvSpPr>
            <p:nvPr/>
          </p:nvSpPr>
          <p:spPr bwMode="auto">
            <a:xfrm>
              <a:off x="6660" y="48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2" name="Line 59"/>
            <p:cNvSpPr>
              <a:spLocks noChangeShapeType="1"/>
            </p:cNvSpPr>
            <p:nvPr/>
          </p:nvSpPr>
          <p:spPr bwMode="auto">
            <a:xfrm>
              <a:off x="6516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3" name="Line 60"/>
            <p:cNvSpPr>
              <a:spLocks noChangeShapeType="1"/>
            </p:cNvSpPr>
            <p:nvPr/>
          </p:nvSpPr>
          <p:spPr bwMode="auto">
            <a:xfrm>
              <a:off x="6660" y="50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4" name="Line 61"/>
            <p:cNvSpPr>
              <a:spLocks noChangeShapeType="1"/>
            </p:cNvSpPr>
            <p:nvPr/>
          </p:nvSpPr>
          <p:spPr bwMode="auto">
            <a:xfrm flipH="1">
              <a:off x="6516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5" name="Line 62"/>
            <p:cNvSpPr>
              <a:spLocks noChangeShapeType="1"/>
            </p:cNvSpPr>
            <p:nvPr/>
          </p:nvSpPr>
          <p:spPr bwMode="auto">
            <a:xfrm>
              <a:off x="6660" y="53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6" name="Line 63"/>
            <p:cNvSpPr>
              <a:spLocks noChangeShapeType="1"/>
            </p:cNvSpPr>
            <p:nvPr/>
          </p:nvSpPr>
          <p:spPr bwMode="auto">
            <a:xfrm>
              <a:off x="2550" y="500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7" name="Line 64"/>
            <p:cNvSpPr>
              <a:spLocks noChangeShapeType="1"/>
            </p:cNvSpPr>
            <p:nvPr/>
          </p:nvSpPr>
          <p:spPr bwMode="auto">
            <a:xfrm>
              <a:off x="2406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8" name="Line 65"/>
            <p:cNvSpPr>
              <a:spLocks noChangeShapeType="1"/>
            </p:cNvSpPr>
            <p:nvPr/>
          </p:nvSpPr>
          <p:spPr bwMode="auto">
            <a:xfrm>
              <a:off x="2550" y="515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59" name="Line 66"/>
            <p:cNvSpPr>
              <a:spLocks noChangeShapeType="1"/>
            </p:cNvSpPr>
            <p:nvPr/>
          </p:nvSpPr>
          <p:spPr bwMode="auto">
            <a:xfrm flipH="1">
              <a:off x="2406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0" name="Line 67"/>
            <p:cNvSpPr>
              <a:spLocks noChangeShapeType="1"/>
            </p:cNvSpPr>
            <p:nvPr/>
          </p:nvSpPr>
          <p:spPr bwMode="auto">
            <a:xfrm>
              <a:off x="2550" y="543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1" name="Line 68"/>
            <p:cNvSpPr>
              <a:spLocks noChangeShapeType="1"/>
            </p:cNvSpPr>
            <p:nvPr/>
          </p:nvSpPr>
          <p:spPr bwMode="auto">
            <a:xfrm>
              <a:off x="11157" y="688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2" name="Line 69"/>
            <p:cNvSpPr>
              <a:spLocks noChangeShapeType="1"/>
            </p:cNvSpPr>
            <p:nvPr/>
          </p:nvSpPr>
          <p:spPr bwMode="auto">
            <a:xfrm>
              <a:off x="11013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3" name="Line 70"/>
            <p:cNvSpPr>
              <a:spLocks noChangeShapeType="1"/>
            </p:cNvSpPr>
            <p:nvPr/>
          </p:nvSpPr>
          <p:spPr bwMode="auto">
            <a:xfrm>
              <a:off x="11157" y="703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4" name="Line 71"/>
            <p:cNvSpPr>
              <a:spLocks noChangeShapeType="1"/>
            </p:cNvSpPr>
            <p:nvPr/>
          </p:nvSpPr>
          <p:spPr bwMode="auto">
            <a:xfrm flipH="1">
              <a:off x="11013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5" name="Line 72"/>
            <p:cNvSpPr>
              <a:spLocks noChangeShapeType="1"/>
            </p:cNvSpPr>
            <p:nvPr/>
          </p:nvSpPr>
          <p:spPr bwMode="auto">
            <a:xfrm>
              <a:off x="11157" y="732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6" name="Line 73"/>
            <p:cNvSpPr>
              <a:spLocks noChangeShapeType="1"/>
            </p:cNvSpPr>
            <p:nvPr/>
          </p:nvSpPr>
          <p:spPr bwMode="auto">
            <a:xfrm>
              <a:off x="8877" y="778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7" name="Line 74"/>
            <p:cNvSpPr>
              <a:spLocks noChangeShapeType="1"/>
            </p:cNvSpPr>
            <p:nvPr/>
          </p:nvSpPr>
          <p:spPr bwMode="auto">
            <a:xfrm>
              <a:off x="8733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8" name="Line 75"/>
            <p:cNvSpPr>
              <a:spLocks noChangeShapeType="1"/>
            </p:cNvSpPr>
            <p:nvPr/>
          </p:nvSpPr>
          <p:spPr bwMode="auto">
            <a:xfrm>
              <a:off x="8877" y="793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69" name="Line 76"/>
            <p:cNvSpPr>
              <a:spLocks noChangeShapeType="1"/>
            </p:cNvSpPr>
            <p:nvPr/>
          </p:nvSpPr>
          <p:spPr bwMode="auto">
            <a:xfrm flipH="1">
              <a:off x="8733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0" name="Line 77"/>
            <p:cNvSpPr>
              <a:spLocks noChangeShapeType="1"/>
            </p:cNvSpPr>
            <p:nvPr/>
          </p:nvSpPr>
          <p:spPr bwMode="auto">
            <a:xfrm>
              <a:off x="8877" y="821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1" name="Line 78"/>
            <p:cNvSpPr>
              <a:spLocks noChangeShapeType="1"/>
            </p:cNvSpPr>
            <p:nvPr/>
          </p:nvSpPr>
          <p:spPr bwMode="auto">
            <a:xfrm>
              <a:off x="4686" y="79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2" name="Line 79"/>
            <p:cNvSpPr>
              <a:spLocks noChangeShapeType="1"/>
            </p:cNvSpPr>
            <p:nvPr/>
          </p:nvSpPr>
          <p:spPr bwMode="auto">
            <a:xfrm>
              <a:off x="4542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3" name="Line 80"/>
            <p:cNvSpPr>
              <a:spLocks noChangeShapeType="1"/>
            </p:cNvSpPr>
            <p:nvPr/>
          </p:nvSpPr>
          <p:spPr bwMode="auto">
            <a:xfrm>
              <a:off x="4686" y="80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4" name="Line 81"/>
            <p:cNvSpPr>
              <a:spLocks noChangeShapeType="1"/>
            </p:cNvSpPr>
            <p:nvPr/>
          </p:nvSpPr>
          <p:spPr bwMode="auto">
            <a:xfrm flipH="1">
              <a:off x="4542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5" name="Line 82"/>
            <p:cNvSpPr>
              <a:spLocks noChangeShapeType="1"/>
            </p:cNvSpPr>
            <p:nvPr/>
          </p:nvSpPr>
          <p:spPr bwMode="auto">
            <a:xfrm>
              <a:off x="4686" y="83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6" name="Line 83"/>
            <p:cNvSpPr>
              <a:spLocks noChangeShapeType="1"/>
            </p:cNvSpPr>
            <p:nvPr/>
          </p:nvSpPr>
          <p:spPr bwMode="auto">
            <a:xfrm>
              <a:off x="2493" y="7060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7" name="Line 84"/>
            <p:cNvSpPr>
              <a:spLocks noChangeShapeType="1"/>
            </p:cNvSpPr>
            <p:nvPr/>
          </p:nvSpPr>
          <p:spPr bwMode="auto">
            <a:xfrm>
              <a:off x="2349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8" name="Line 85"/>
            <p:cNvSpPr>
              <a:spLocks noChangeShapeType="1"/>
            </p:cNvSpPr>
            <p:nvPr/>
          </p:nvSpPr>
          <p:spPr bwMode="auto">
            <a:xfrm>
              <a:off x="2493" y="7204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79" name="Line 86"/>
            <p:cNvSpPr>
              <a:spLocks noChangeShapeType="1"/>
            </p:cNvSpPr>
            <p:nvPr/>
          </p:nvSpPr>
          <p:spPr bwMode="auto">
            <a:xfrm flipH="1">
              <a:off x="2349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0" name="Line 87"/>
            <p:cNvSpPr>
              <a:spLocks noChangeShapeType="1"/>
            </p:cNvSpPr>
            <p:nvPr/>
          </p:nvSpPr>
          <p:spPr bwMode="auto">
            <a:xfrm>
              <a:off x="2493" y="7492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1" name="Line 88"/>
            <p:cNvSpPr>
              <a:spLocks noChangeShapeType="1"/>
            </p:cNvSpPr>
            <p:nvPr/>
          </p:nvSpPr>
          <p:spPr bwMode="auto">
            <a:xfrm>
              <a:off x="9105" y="574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2" name="Line 89"/>
            <p:cNvSpPr>
              <a:spLocks noChangeShapeType="1"/>
            </p:cNvSpPr>
            <p:nvPr/>
          </p:nvSpPr>
          <p:spPr bwMode="auto">
            <a:xfrm>
              <a:off x="8961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3" name="Line 90"/>
            <p:cNvSpPr>
              <a:spLocks noChangeShapeType="1"/>
            </p:cNvSpPr>
            <p:nvPr/>
          </p:nvSpPr>
          <p:spPr bwMode="auto">
            <a:xfrm>
              <a:off x="9105" y="589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4" name="Line 91"/>
            <p:cNvSpPr>
              <a:spLocks noChangeShapeType="1"/>
            </p:cNvSpPr>
            <p:nvPr/>
          </p:nvSpPr>
          <p:spPr bwMode="auto">
            <a:xfrm flipH="1">
              <a:off x="8961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5" name="Line 92"/>
            <p:cNvSpPr>
              <a:spLocks noChangeShapeType="1"/>
            </p:cNvSpPr>
            <p:nvPr/>
          </p:nvSpPr>
          <p:spPr bwMode="auto">
            <a:xfrm>
              <a:off x="9105" y="618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6" name="Line 93"/>
            <p:cNvSpPr>
              <a:spLocks noChangeShapeType="1"/>
            </p:cNvSpPr>
            <p:nvPr/>
          </p:nvSpPr>
          <p:spPr bwMode="auto">
            <a:xfrm>
              <a:off x="6717" y="703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7" name="Line 94"/>
            <p:cNvSpPr>
              <a:spLocks noChangeShapeType="1"/>
            </p:cNvSpPr>
            <p:nvPr/>
          </p:nvSpPr>
          <p:spPr bwMode="auto">
            <a:xfrm>
              <a:off x="6573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8" name="Line 95"/>
            <p:cNvSpPr>
              <a:spLocks noChangeShapeType="1"/>
            </p:cNvSpPr>
            <p:nvPr/>
          </p:nvSpPr>
          <p:spPr bwMode="auto">
            <a:xfrm>
              <a:off x="6717" y="718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89" name="Line 96"/>
            <p:cNvSpPr>
              <a:spLocks noChangeShapeType="1"/>
            </p:cNvSpPr>
            <p:nvPr/>
          </p:nvSpPr>
          <p:spPr bwMode="auto">
            <a:xfrm flipH="1">
              <a:off x="6573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0" name="Line 97"/>
            <p:cNvSpPr>
              <a:spLocks noChangeShapeType="1"/>
            </p:cNvSpPr>
            <p:nvPr/>
          </p:nvSpPr>
          <p:spPr bwMode="auto">
            <a:xfrm>
              <a:off x="6717" y="747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1" name="Line 98"/>
            <p:cNvSpPr>
              <a:spLocks noChangeShapeType="1"/>
            </p:cNvSpPr>
            <p:nvPr/>
          </p:nvSpPr>
          <p:spPr bwMode="auto">
            <a:xfrm>
              <a:off x="4458" y="5773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2" name="Line 99"/>
            <p:cNvSpPr>
              <a:spLocks noChangeShapeType="1"/>
            </p:cNvSpPr>
            <p:nvPr/>
          </p:nvSpPr>
          <p:spPr bwMode="auto">
            <a:xfrm>
              <a:off x="4314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3" name="Line 100"/>
            <p:cNvSpPr>
              <a:spLocks noChangeShapeType="1"/>
            </p:cNvSpPr>
            <p:nvPr/>
          </p:nvSpPr>
          <p:spPr bwMode="auto">
            <a:xfrm>
              <a:off x="4458" y="5917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4" name="Line 101"/>
            <p:cNvSpPr>
              <a:spLocks noChangeShapeType="1"/>
            </p:cNvSpPr>
            <p:nvPr/>
          </p:nvSpPr>
          <p:spPr bwMode="auto">
            <a:xfrm flipH="1">
              <a:off x="4314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5" name="Line 102"/>
            <p:cNvSpPr>
              <a:spLocks noChangeShapeType="1"/>
            </p:cNvSpPr>
            <p:nvPr/>
          </p:nvSpPr>
          <p:spPr bwMode="auto">
            <a:xfrm>
              <a:off x="4458" y="6205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6" name="Line 103"/>
            <p:cNvSpPr>
              <a:spLocks noChangeShapeType="1"/>
            </p:cNvSpPr>
            <p:nvPr/>
          </p:nvSpPr>
          <p:spPr bwMode="auto">
            <a:xfrm>
              <a:off x="2436" y="9169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7" name="Line 104"/>
            <p:cNvSpPr>
              <a:spLocks noChangeShapeType="1"/>
            </p:cNvSpPr>
            <p:nvPr/>
          </p:nvSpPr>
          <p:spPr bwMode="auto">
            <a:xfrm>
              <a:off x="2292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8" name="Line 105"/>
            <p:cNvSpPr>
              <a:spLocks noChangeShapeType="1"/>
            </p:cNvSpPr>
            <p:nvPr/>
          </p:nvSpPr>
          <p:spPr bwMode="auto">
            <a:xfrm>
              <a:off x="2436" y="9313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899" name="Line 106"/>
            <p:cNvSpPr>
              <a:spLocks noChangeShapeType="1"/>
            </p:cNvSpPr>
            <p:nvPr/>
          </p:nvSpPr>
          <p:spPr bwMode="auto">
            <a:xfrm flipH="1">
              <a:off x="2292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00" name="Line 107"/>
            <p:cNvSpPr>
              <a:spLocks noChangeShapeType="1"/>
            </p:cNvSpPr>
            <p:nvPr/>
          </p:nvSpPr>
          <p:spPr bwMode="auto">
            <a:xfrm>
              <a:off x="2436" y="9601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01" name="Line 108"/>
            <p:cNvSpPr>
              <a:spLocks noChangeShapeType="1"/>
            </p:cNvSpPr>
            <p:nvPr/>
          </p:nvSpPr>
          <p:spPr bwMode="auto">
            <a:xfrm>
              <a:off x="4572" y="3747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02" name="Line 109"/>
            <p:cNvSpPr>
              <a:spLocks noChangeShapeType="1"/>
            </p:cNvSpPr>
            <p:nvPr/>
          </p:nvSpPr>
          <p:spPr bwMode="auto">
            <a:xfrm>
              <a:off x="4428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03" name="Line 110"/>
            <p:cNvSpPr>
              <a:spLocks noChangeShapeType="1"/>
            </p:cNvSpPr>
            <p:nvPr/>
          </p:nvSpPr>
          <p:spPr bwMode="auto">
            <a:xfrm>
              <a:off x="4572" y="3891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04" name="Line 111"/>
            <p:cNvSpPr>
              <a:spLocks noChangeShapeType="1"/>
            </p:cNvSpPr>
            <p:nvPr/>
          </p:nvSpPr>
          <p:spPr bwMode="auto">
            <a:xfrm flipH="1">
              <a:off x="4428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05" name="Line 112"/>
            <p:cNvSpPr>
              <a:spLocks noChangeShapeType="1"/>
            </p:cNvSpPr>
            <p:nvPr/>
          </p:nvSpPr>
          <p:spPr bwMode="auto">
            <a:xfrm>
              <a:off x="4572" y="4179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06" name="Oval 113"/>
            <p:cNvSpPr>
              <a:spLocks noChangeArrowheads="1"/>
            </p:cNvSpPr>
            <p:nvPr/>
          </p:nvSpPr>
          <p:spPr bwMode="auto">
            <a:xfrm>
              <a:off x="1380" y="7858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907" name="AutoShape 114"/>
            <p:cNvSpPr>
              <a:spLocks noChangeArrowheads="1"/>
            </p:cNvSpPr>
            <p:nvPr/>
          </p:nvSpPr>
          <p:spPr bwMode="auto">
            <a:xfrm>
              <a:off x="3769" y="2727"/>
              <a:ext cx="1585" cy="62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Finisher Off’er</a:t>
              </a:r>
              <a:endParaRPr lang="en-US"/>
            </a:p>
          </p:txBody>
        </p:sp>
        <p:sp>
          <p:nvSpPr>
            <p:cNvPr id="33908" name="Oval 115"/>
            <p:cNvSpPr>
              <a:spLocks noChangeArrowheads="1"/>
            </p:cNvSpPr>
            <p:nvPr/>
          </p:nvSpPr>
          <p:spPr bwMode="auto">
            <a:xfrm>
              <a:off x="10272" y="7630"/>
              <a:ext cx="2314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909" name="Line 116"/>
            <p:cNvSpPr>
              <a:spLocks noChangeShapeType="1"/>
            </p:cNvSpPr>
            <p:nvPr/>
          </p:nvSpPr>
          <p:spPr bwMode="auto">
            <a:xfrm>
              <a:off x="11442" y="8941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10" name="Line 117"/>
            <p:cNvSpPr>
              <a:spLocks noChangeShapeType="1"/>
            </p:cNvSpPr>
            <p:nvPr/>
          </p:nvSpPr>
          <p:spPr bwMode="auto">
            <a:xfrm>
              <a:off x="11298" y="9085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11" name="Line 118"/>
            <p:cNvSpPr>
              <a:spLocks noChangeShapeType="1"/>
            </p:cNvSpPr>
            <p:nvPr/>
          </p:nvSpPr>
          <p:spPr bwMode="auto">
            <a:xfrm>
              <a:off x="11469" y="9085"/>
              <a:ext cx="118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12" name="Line 119"/>
            <p:cNvSpPr>
              <a:spLocks noChangeShapeType="1"/>
            </p:cNvSpPr>
            <p:nvPr/>
          </p:nvSpPr>
          <p:spPr bwMode="auto">
            <a:xfrm flipH="1">
              <a:off x="11298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13" name="Line 120"/>
            <p:cNvSpPr>
              <a:spLocks noChangeShapeType="1"/>
            </p:cNvSpPr>
            <p:nvPr/>
          </p:nvSpPr>
          <p:spPr bwMode="auto">
            <a:xfrm>
              <a:off x="11442" y="9373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14" name="Oval 121"/>
            <p:cNvSpPr>
              <a:spLocks noChangeArrowheads="1"/>
            </p:cNvSpPr>
            <p:nvPr/>
          </p:nvSpPr>
          <p:spPr bwMode="auto">
            <a:xfrm>
              <a:off x="5481" y="7744"/>
              <a:ext cx="2161" cy="1297"/>
            </a:xfrm>
            <a:prstGeom prst="ellipse">
              <a:avLst/>
            </a:prstGeom>
            <a:solidFill>
              <a:srgbClr val="FFFFFF"/>
            </a:solidFill>
            <a:ln w="3175">
              <a:solidFill>
                <a:srgbClr val="000000"/>
              </a:solidFill>
              <a:round/>
              <a:headEnd/>
              <a:tailEnd/>
            </a:ln>
          </p:spPr>
          <p:txBody>
            <a:bodyPr lIns="0" tIns="0" rIns="0" bIns="0"/>
            <a:lstStyle/>
            <a:p>
              <a:endParaRPr lang="en-NZ">
                <a:latin typeface="Freestyle Script" pitchFamily="66" charset="0"/>
              </a:endParaRPr>
            </a:p>
          </p:txBody>
        </p:sp>
        <p:sp>
          <p:nvSpPr>
            <p:cNvPr id="33915" name="AutoShape 122"/>
            <p:cNvSpPr>
              <a:spLocks noChangeArrowheads="1"/>
            </p:cNvSpPr>
            <p:nvPr/>
          </p:nvSpPr>
          <p:spPr bwMode="auto">
            <a:xfrm>
              <a:off x="3543" y="4793"/>
              <a:ext cx="1824" cy="638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Quality Advocate</a:t>
              </a:r>
              <a:endParaRPr lang="en-US"/>
            </a:p>
          </p:txBody>
        </p:sp>
        <p:sp>
          <p:nvSpPr>
            <p:cNvPr id="33916" name="Line 123"/>
            <p:cNvSpPr>
              <a:spLocks noChangeShapeType="1"/>
            </p:cNvSpPr>
            <p:nvPr/>
          </p:nvSpPr>
          <p:spPr bwMode="auto">
            <a:xfrm>
              <a:off x="6594" y="9056"/>
              <a:ext cx="1" cy="433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17" name="Line 124"/>
            <p:cNvSpPr>
              <a:spLocks noChangeShapeType="1"/>
            </p:cNvSpPr>
            <p:nvPr/>
          </p:nvSpPr>
          <p:spPr bwMode="auto">
            <a:xfrm>
              <a:off x="6450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18" name="Line 125"/>
            <p:cNvSpPr>
              <a:spLocks noChangeShapeType="1"/>
            </p:cNvSpPr>
            <p:nvPr/>
          </p:nvSpPr>
          <p:spPr bwMode="auto">
            <a:xfrm>
              <a:off x="6594" y="9200"/>
              <a:ext cx="145" cy="1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19" name="Line 126"/>
            <p:cNvSpPr>
              <a:spLocks noChangeShapeType="1"/>
            </p:cNvSpPr>
            <p:nvPr/>
          </p:nvSpPr>
          <p:spPr bwMode="auto">
            <a:xfrm flipH="1">
              <a:off x="6450" y="9488"/>
              <a:ext cx="145" cy="145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20" name="Line 127"/>
            <p:cNvSpPr>
              <a:spLocks noChangeShapeType="1"/>
            </p:cNvSpPr>
            <p:nvPr/>
          </p:nvSpPr>
          <p:spPr bwMode="auto">
            <a:xfrm>
              <a:off x="6594" y="9489"/>
              <a:ext cx="145" cy="144"/>
            </a:xfrm>
            <a:prstGeom prst="line">
              <a:avLst/>
            </a:prstGeom>
            <a:noFill/>
            <a:ln w="12700">
              <a:solidFill>
                <a:srgbClr val="000000"/>
              </a:solidFill>
              <a:round/>
              <a:headEnd type="none" w="lg" len="lg"/>
              <a:tailEnd type="non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3921" name="AutoShape 128"/>
            <p:cNvSpPr>
              <a:spLocks noChangeArrowheads="1"/>
            </p:cNvSpPr>
            <p:nvPr/>
          </p:nvSpPr>
          <p:spPr bwMode="auto">
            <a:xfrm>
              <a:off x="10478" y="7855"/>
              <a:ext cx="1873" cy="757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Devil’s Advocate</a:t>
              </a:r>
              <a:endParaRPr lang="en-US"/>
            </a:p>
          </p:txBody>
        </p:sp>
        <p:sp>
          <p:nvSpPr>
            <p:cNvPr id="33922" name="AutoShape 129"/>
            <p:cNvSpPr>
              <a:spLocks noChangeArrowheads="1"/>
            </p:cNvSpPr>
            <p:nvPr/>
          </p:nvSpPr>
          <p:spPr bwMode="auto">
            <a:xfrm>
              <a:off x="5532" y="8222"/>
              <a:ext cx="2056" cy="38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400" b="1" i="1">
                  <a:latin typeface="Univers (W1)" charset="0"/>
                </a:rPr>
                <a:t>Humorist</a:t>
              </a:r>
              <a:endParaRPr lang="en-US"/>
            </a:p>
          </p:txBody>
        </p:sp>
        <p:sp>
          <p:nvSpPr>
            <p:cNvPr id="33923" name="AutoShape 130"/>
            <p:cNvSpPr>
              <a:spLocks noChangeArrowheads="1"/>
            </p:cNvSpPr>
            <p:nvPr/>
          </p:nvSpPr>
          <p:spPr bwMode="auto">
            <a:xfrm>
              <a:off x="1608" y="8172"/>
              <a:ext cx="1710" cy="655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0" tIns="0" rIns="0" bIns="0"/>
            <a:lstStyle/>
            <a:p>
              <a:pPr algn="ctr"/>
              <a:r>
                <a:rPr lang="en-US" sz="1300" b="1" i="1">
                  <a:latin typeface="Univers (W1)" charset="0"/>
                </a:rPr>
                <a:t>Culture</a:t>
              </a:r>
            </a:p>
            <a:p>
              <a:pPr algn="ctr"/>
              <a:r>
                <a:rPr lang="en-US" sz="1200" b="1" i="1">
                  <a:latin typeface="Univers (W1)" charset="0"/>
                </a:rPr>
                <a:t>Checker</a:t>
              </a:r>
              <a:endParaRPr lang="en-US"/>
            </a:p>
          </p:txBody>
        </p:sp>
        <p:sp>
          <p:nvSpPr>
            <p:cNvPr id="33924" name="AutoShape 131"/>
            <p:cNvSpPr>
              <a:spLocks noChangeArrowheads="1"/>
            </p:cNvSpPr>
            <p:nvPr/>
          </p:nvSpPr>
          <p:spPr bwMode="auto">
            <a:xfrm>
              <a:off x="7821" y="6874"/>
              <a:ext cx="2017" cy="430"/>
            </a:xfrm>
            <a:prstGeom prst="roundRect">
              <a:avLst>
                <a:gd name="adj" fmla="val 16667"/>
              </a:avLst>
            </a:prstGeom>
            <a:solidFill>
              <a:srgbClr val="FFFFFF"/>
            </a:solidFill>
            <a:ln w="3175">
              <a:noFill/>
              <a:round/>
              <a:headEnd/>
              <a:tailEnd/>
            </a:ln>
          </p:spPr>
          <p:txBody>
            <a:bodyPr lIns="38100" tIns="38100" rIns="38100" bIns="38100"/>
            <a:lstStyle/>
            <a:p>
              <a:pPr algn="ctr"/>
              <a:r>
                <a:rPr lang="en-US" sz="1400" b="1" i="1">
                  <a:latin typeface="Univers (W1)" charset="0"/>
                </a:rPr>
                <a:t>Celebrator</a:t>
              </a:r>
              <a:endParaRPr lang="en-US"/>
            </a:p>
          </p:txBody>
        </p:sp>
      </p:grpSp>
      <p:sp>
        <p:nvSpPr>
          <p:cNvPr id="33794" name="Text Box 801"/>
          <p:cNvSpPr txBox="1">
            <a:spLocks noChangeArrowheads="1"/>
          </p:cNvSpPr>
          <p:nvPr/>
        </p:nvSpPr>
        <p:spPr bwMode="auto">
          <a:xfrm>
            <a:off x="2413000" y="446088"/>
            <a:ext cx="788988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Sally</a:t>
            </a:r>
          </a:p>
        </p:txBody>
      </p:sp>
      <p:sp>
        <p:nvSpPr>
          <p:cNvPr id="33795" name="Text Box 802"/>
          <p:cNvSpPr txBox="1">
            <a:spLocks noChangeArrowheads="1"/>
          </p:cNvSpPr>
          <p:nvPr/>
        </p:nvSpPr>
        <p:spPr bwMode="auto">
          <a:xfrm>
            <a:off x="3838575" y="481013"/>
            <a:ext cx="80645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Mark</a:t>
            </a:r>
          </a:p>
        </p:txBody>
      </p:sp>
      <p:sp>
        <p:nvSpPr>
          <p:cNvPr id="33796" name="Text Box 803"/>
          <p:cNvSpPr txBox="1">
            <a:spLocks noChangeArrowheads="1"/>
          </p:cNvSpPr>
          <p:nvPr/>
        </p:nvSpPr>
        <p:spPr bwMode="auto">
          <a:xfrm>
            <a:off x="5294313" y="409575"/>
            <a:ext cx="774700" cy="427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Lucy</a:t>
            </a:r>
          </a:p>
        </p:txBody>
      </p:sp>
      <p:sp>
        <p:nvSpPr>
          <p:cNvPr id="33797" name="Text Box 804"/>
          <p:cNvSpPr txBox="1">
            <a:spLocks noChangeArrowheads="1"/>
          </p:cNvSpPr>
          <p:nvPr/>
        </p:nvSpPr>
        <p:spPr bwMode="auto">
          <a:xfrm>
            <a:off x="6732588" y="404813"/>
            <a:ext cx="836612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/>
              <a:t>Rose</a:t>
            </a:r>
          </a:p>
        </p:txBody>
      </p:sp>
      <p:sp>
        <p:nvSpPr>
          <p:cNvPr id="33798" name="Freeform 805"/>
          <p:cNvSpPr>
            <a:spLocks/>
          </p:cNvSpPr>
          <p:nvPr/>
        </p:nvSpPr>
        <p:spPr bwMode="auto">
          <a:xfrm>
            <a:off x="6588125" y="333375"/>
            <a:ext cx="1189038" cy="307975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3399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3799" name="Freeform 806"/>
          <p:cNvSpPr>
            <a:spLocks/>
          </p:cNvSpPr>
          <p:nvPr/>
        </p:nvSpPr>
        <p:spPr bwMode="auto">
          <a:xfrm>
            <a:off x="5076825" y="338138"/>
            <a:ext cx="1260475" cy="306387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3800" name="Freeform 807"/>
          <p:cNvSpPr>
            <a:spLocks/>
          </p:cNvSpPr>
          <p:nvPr/>
        </p:nvSpPr>
        <p:spPr bwMode="auto">
          <a:xfrm>
            <a:off x="2195513" y="404813"/>
            <a:ext cx="1223962" cy="234950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6600FF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3801" name="Freeform 808"/>
          <p:cNvSpPr>
            <a:spLocks/>
          </p:cNvSpPr>
          <p:nvPr/>
        </p:nvSpPr>
        <p:spPr bwMode="auto">
          <a:xfrm>
            <a:off x="3563938" y="336550"/>
            <a:ext cx="1368425" cy="306388"/>
          </a:xfrm>
          <a:custGeom>
            <a:avLst/>
            <a:gdLst>
              <a:gd name="T0" fmla="*/ 0 w 658"/>
              <a:gd name="T1" fmla="*/ 2147483647 h 194"/>
              <a:gd name="T2" fmla="*/ 2147483647 w 658"/>
              <a:gd name="T3" fmla="*/ 2147483647 h 194"/>
              <a:gd name="T4" fmla="*/ 2147483647 w 658"/>
              <a:gd name="T5" fmla="*/ 2147483647 h 194"/>
              <a:gd name="T6" fmla="*/ 2147483647 w 658"/>
              <a:gd name="T7" fmla="*/ 2147483647 h 194"/>
              <a:gd name="T8" fmla="*/ 0 60000 65536"/>
              <a:gd name="T9" fmla="*/ 0 60000 65536"/>
              <a:gd name="T10" fmla="*/ 0 60000 65536"/>
              <a:gd name="T11" fmla="*/ 0 60000 65536"/>
              <a:gd name="T12" fmla="*/ 0 w 658"/>
              <a:gd name="T13" fmla="*/ 0 h 194"/>
              <a:gd name="T14" fmla="*/ 658 w 658"/>
              <a:gd name="T15" fmla="*/ 194 h 194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58" h="194">
                <a:moveTo>
                  <a:pt x="0" y="194"/>
                </a:moveTo>
                <a:cubicBezTo>
                  <a:pt x="23" y="168"/>
                  <a:pt x="64" y="77"/>
                  <a:pt x="137" y="48"/>
                </a:cubicBezTo>
                <a:cubicBezTo>
                  <a:pt x="210" y="19"/>
                  <a:pt x="352" y="0"/>
                  <a:pt x="439" y="20"/>
                </a:cubicBezTo>
                <a:cubicBezTo>
                  <a:pt x="526" y="40"/>
                  <a:pt x="613" y="137"/>
                  <a:pt x="658" y="167"/>
                </a:cubicBezTo>
              </a:path>
            </a:pathLst>
          </a:custGeom>
          <a:noFill/>
          <a:ln w="1270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3802" name="Text Box 809"/>
          <p:cNvSpPr txBox="1">
            <a:spLocks noChangeArrowheads="1"/>
          </p:cNvSpPr>
          <p:nvPr/>
        </p:nvSpPr>
        <p:spPr bwMode="auto">
          <a:xfrm>
            <a:off x="2268538" y="836613"/>
            <a:ext cx="575945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Notice – they have each picked their colours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9179</TotalTime>
  <Words>1192</Words>
  <Application>Microsoft Office PowerPoint</Application>
  <PresentationFormat>On-screen Show (4:3)</PresentationFormat>
  <Paragraphs>422</Paragraphs>
  <Slides>26</Slides>
  <Notes>26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2" baseType="lpstr">
      <vt:lpstr>Arial</vt:lpstr>
      <vt:lpstr>Calibri</vt:lpstr>
      <vt:lpstr>Freestyle Script</vt:lpstr>
      <vt:lpstr>Univers (W1)</vt:lpstr>
      <vt:lpstr>Wingdings</vt:lpstr>
      <vt:lpstr>Default Design</vt:lpstr>
      <vt:lpstr>PowerPoint Presentation</vt:lpstr>
      <vt:lpstr>Thank you</vt:lpstr>
      <vt:lpstr>Intro</vt:lpstr>
      <vt:lpstr>Outline</vt:lpstr>
      <vt:lpstr>Types of Projects</vt:lpstr>
      <vt:lpstr>How are Project Teams Selected? </vt:lpstr>
      <vt:lpstr>How will my team perform?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Example #1</vt:lpstr>
      <vt:lpstr>Example # 1 Analysis #1</vt:lpstr>
      <vt:lpstr>PowerPoint Presentation</vt:lpstr>
      <vt:lpstr>Example Analysis #2</vt:lpstr>
      <vt:lpstr>Create your  Project Team Profile</vt:lpstr>
      <vt:lpstr>User Guide Notes</vt:lpstr>
      <vt:lpstr>Advice from a PM guru</vt:lpstr>
      <vt:lpstr>Advice from my father</vt:lpstr>
      <vt:lpstr>Project Success Factors   …are like pieces of a puzzle</vt:lpstr>
      <vt:lpstr>Project Pain Factors</vt:lpstr>
      <vt:lpstr>User Guide Notes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Ron</dc:creator>
  <cp:lastModifiedBy>Ron Eckman</cp:lastModifiedBy>
  <cp:revision>157</cp:revision>
  <dcterms:created xsi:type="dcterms:W3CDTF">2007-08-27T23:55:22Z</dcterms:created>
  <dcterms:modified xsi:type="dcterms:W3CDTF">2019-08-03T00:22:15Z</dcterms:modified>
</cp:coreProperties>
</file>

<file path=docProps/thumbnail.jpeg>
</file>